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media1.mp4" ContentType="video/unknown"/>
  <Override PartName="/ppt/media/media2.mp4" ContentType="video/unknown"/>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Lst>
  <p:sldSz cx="13004800" cy="9753600"/>
  <p:notesSz cx="6858000" cy="9144000"/>
  <p:defaultTextStyle>
    <a:lvl1pPr algn="ctr" defTabSz="584200">
      <a:defRPr sz="3600">
        <a:latin typeface="+mn-lt"/>
        <a:ea typeface="+mn-ea"/>
        <a:cs typeface="+mn-cs"/>
        <a:sym typeface="Helvetica Light"/>
      </a:defRPr>
    </a:lvl1pPr>
    <a:lvl2pPr indent="228600" algn="ctr" defTabSz="584200">
      <a:defRPr sz="3600">
        <a:latin typeface="+mn-lt"/>
        <a:ea typeface="+mn-ea"/>
        <a:cs typeface="+mn-cs"/>
        <a:sym typeface="Helvetica Light"/>
      </a:defRPr>
    </a:lvl2pPr>
    <a:lvl3pPr indent="457200" algn="ctr" defTabSz="584200">
      <a:defRPr sz="3600">
        <a:latin typeface="+mn-lt"/>
        <a:ea typeface="+mn-ea"/>
        <a:cs typeface="+mn-cs"/>
        <a:sym typeface="Helvetica Light"/>
      </a:defRPr>
    </a:lvl3pPr>
    <a:lvl4pPr indent="685800" algn="ctr" defTabSz="584200">
      <a:defRPr sz="3600">
        <a:latin typeface="+mn-lt"/>
        <a:ea typeface="+mn-ea"/>
        <a:cs typeface="+mn-cs"/>
        <a:sym typeface="Helvetica Light"/>
      </a:defRPr>
    </a:lvl4pPr>
    <a:lvl5pPr indent="914400" algn="ctr" defTabSz="584200">
      <a:defRPr sz="3600">
        <a:latin typeface="+mn-lt"/>
        <a:ea typeface="+mn-ea"/>
        <a:cs typeface="+mn-cs"/>
        <a:sym typeface="Helvetica Light"/>
      </a:defRPr>
    </a:lvl5pPr>
    <a:lvl6pPr indent="1143000" algn="ctr" defTabSz="584200">
      <a:defRPr sz="3600">
        <a:latin typeface="+mn-lt"/>
        <a:ea typeface="+mn-ea"/>
        <a:cs typeface="+mn-cs"/>
        <a:sym typeface="Helvetica Light"/>
      </a:defRPr>
    </a:lvl6pPr>
    <a:lvl7pPr indent="1371600" algn="ctr" defTabSz="584200">
      <a:defRPr sz="3600">
        <a:latin typeface="+mn-lt"/>
        <a:ea typeface="+mn-ea"/>
        <a:cs typeface="+mn-cs"/>
        <a:sym typeface="Helvetica Light"/>
      </a:defRPr>
    </a:lvl7pPr>
    <a:lvl8pPr indent="1600200" algn="ctr" defTabSz="584200">
      <a:defRPr sz="3600">
        <a:latin typeface="+mn-lt"/>
        <a:ea typeface="+mn-ea"/>
        <a:cs typeface="+mn-cs"/>
        <a:sym typeface="Helvetica Light"/>
      </a:defRPr>
    </a:lvl8pPr>
    <a:lvl9pPr indent="1828800" algn="ctr" defTabSz="584200">
      <a:defRPr sz="3600">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tif>
</file>

<file path=ppt/media/image3.png>
</file>

<file path=ppt/media/image3.tif>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Shape 32"/>
          <p:cNvSpPr/>
          <p:nvPr>
            <p:ph type="sldImg"/>
          </p:nvPr>
        </p:nvSpPr>
        <p:spPr>
          <a:xfrm>
            <a:off x="1143000" y="685800"/>
            <a:ext cx="4572000" cy="3429000"/>
          </a:xfrm>
          <a:prstGeom prst="rect">
            <a:avLst/>
          </a:prstGeom>
        </p:spPr>
        <p:txBody>
          <a:bodyPr/>
          <a:lstStyle/>
          <a:p>
            <a:pPr lvl="0"/>
          </a:p>
        </p:txBody>
      </p:sp>
      <p:sp>
        <p:nvSpPr>
          <p:cNvPr id="33" name="Shape 33"/>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Helvetica Neue"/>
        <a:ea typeface="Helvetica Neue"/>
        <a:cs typeface="Helvetica Neue"/>
        <a:sym typeface="Helvetica Neue"/>
      </a:defRPr>
    </a:lvl1pPr>
    <a:lvl2pPr indent="228600" defTabSz="457200">
      <a:lnSpc>
        <a:spcPct val="117999"/>
      </a:lnSpc>
      <a:defRPr sz="2200">
        <a:latin typeface="Helvetica Neue"/>
        <a:ea typeface="Helvetica Neue"/>
        <a:cs typeface="Helvetica Neue"/>
        <a:sym typeface="Helvetica Neue"/>
      </a:defRPr>
    </a:lvl2pPr>
    <a:lvl3pPr indent="457200" defTabSz="457200">
      <a:lnSpc>
        <a:spcPct val="117999"/>
      </a:lnSpc>
      <a:defRPr sz="2200">
        <a:latin typeface="Helvetica Neue"/>
        <a:ea typeface="Helvetica Neue"/>
        <a:cs typeface="Helvetica Neue"/>
        <a:sym typeface="Helvetica Neue"/>
      </a:defRPr>
    </a:lvl3pPr>
    <a:lvl4pPr indent="685800" defTabSz="457200">
      <a:lnSpc>
        <a:spcPct val="117999"/>
      </a:lnSpc>
      <a:defRPr sz="2200">
        <a:latin typeface="Helvetica Neue"/>
        <a:ea typeface="Helvetica Neue"/>
        <a:cs typeface="Helvetica Neue"/>
        <a:sym typeface="Helvetica Neue"/>
      </a:defRPr>
    </a:lvl4pPr>
    <a:lvl5pPr indent="914400" defTabSz="457200">
      <a:lnSpc>
        <a:spcPct val="117999"/>
      </a:lnSpc>
      <a:defRPr sz="2200">
        <a:latin typeface="Helvetica Neue"/>
        <a:ea typeface="Helvetica Neue"/>
        <a:cs typeface="Helvetica Neue"/>
        <a:sym typeface="Helvetica Neue"/>
      </a:defRPr>
    </a:lvl5pPr>
    <a:lvl6pPr indent="1143000" defTabSz="457200">
      <a:lnSpc>
        <a:spcPct val="117999"/>
      </a:lnSpc>
      <a:defRPr sz="2200">
        <a:latin typeface="Helvetica Neue"/>
        <a:ea typeface="Helvetica Neue"/>
        <a:cs typeface="Helvetica Neue"/>
        <a:sym typeface="Helvetica Neue"/>
      </a:defRPr>
    </a:lvl6pPr>
    <a:lvl7pPr indent="1371600" defTabSz="457200">
      <a:lnSpc>
        <a:spcPct val="117999"/>
      </a:lnSpc>
      <a:defRPr sz="2200">
        <a:latin typeface="Helvetica Neue"/>
        <a:ea typeface="Helvetica Neue"/>
        <a:cs typeface="Helvetica Neue"/>
        <a:sym typeface="Helvetica Neue"/>
      </a:defRPr>
    </a:lvl7pPr>
    <a:lvl8pPr indent="1600200" defTabSz="457200">
      <a:lnSpc>
        <a:spcPct val="117999"/>
      </a:lnSpc>
      <a:defRPr sz="2200">
        <a:latin typeface="Helvetica Neue"/>
        <a:ea typeface="Helvetica Neue"/>
        <a:cs typeface="Helvetica Neue"/>
        <a:sym typeface="Helvetica Neue"/>
      </a:defRPr>
    </a:lvl8pPr>
    <a:lvl9pPr indent="1828800" defTabSz="45720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0" showMasterPhAnim="1">
  <p:cSld name="Title &amp; Subtitle">
    <p:spTree>
      <p:nvGrpSpPr>
        <p:cNvPr id="1" name=""/>
        <p:cNvGrpSpPr/>
        <p:nvPr/>
      </p:nvGrpSpPr>
      <p:grpSpPr>
        <a:xfrm>
          <a:off x="0" y="0"/>
          <a:ext cx="0" cy="0"/>
          <a:chOff x="0" y="0"/>
          <a:chExt cx="0" cy="0"/>
        </a:xfrm>
      </p:grpSpPr>
      <p:sp>
        <p:nvSpPr>
          <p:cNvPr id="7" name="Shape 7"/>
          <p:cNvSpPr/>
          <p:nvPr>
            <p:ph type="title"/>
          </p:nvPr>
        </p:nvSpPr>
        <p:spPr>
          <a:xfrm>
            <a:off x="1270000" y="1638300"/>
            <a:ext cx="10464800" cy="3302000"/>
          </a:xfrm>
          <a:prstGeom prst="rect">
            <a:avLst/>
          </a:prstGeom>
        </p:spPr>
        <p:txBody>
          <a:bodyPr anchor="b"/>
          <a:lstStyle/>
          <a:p>
            <a:pPr lvl="0">
              <a:defRPr sz="1800"/>
            </a:pPr>
            <a:r>
              <a:rPr sz="8000"/>
              <a:t>Title Text</a:t>
            </a:r>
          </a:p>
        </p:txBody>
      </p:sp>
      <p:sp>
        <p:nvSpPr>
          <p:cNvPr id="8" name="Shape 8"/>
          <p:cNvSpPr/>
          <p:nvPr>
            <p:ph type="body" idx="1"/>
          </p:nvPr>
        </p:nvSpPr>
        <p:spPr>
          <a:xfrm>
            <a:off x="1270000" y="5029200"/>
            <a:ext cx="10464800" cy="1130300"/>
          </a:xfrm>
          <a:prstGeom prst="rect">
            <a:avLst/>
          </a:prstGeom>
        </p:spPr>
        <p:txBody>
          <a:bodyPr/>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p:spTree>
      <p:nvGrpSpPr>
        <p:cNvPr id="1" name=""/>
        <p:cNvGrpSpPr/>
        <p:nvPr/>
      </p:nvGrpSpPr>
      <p:grpSpPr>
        <a:xfrm>
          <a:off x="0" y="0"/>
          <a:ext cx="0" cy="0"/>
          <a:chOff x="0" y="0"/>
          <a:chExt cx="0" cy="0"/>
        </a:xfrm>
      </p:grpSpPr>
      <p:sp>
        <p:nvSpPr>
          <p:cNvPr id="10" name="Shape 10"/>
          <p:cNvSpPr/>
          <p:nvPr>
            <p:ph type="title"/>
          </p:nvPr>
        </p:nvSpPr>
        <p:spPr>
          <a:xfrm>
            <a:off x="1270000" y="6718300"/>
            <a:ext cx="10464800" cy="1422400"/>
          </a:xfrm>
          <a:prstGeom prst="rect">
            <a:avLst/>
          </a:prstGeom>
        </p:spPr>
        <p:txBody>
          <a:bodyPr anchor="b"/>
          <a:lstStyle/>
          <a:p>
            <a:pPr lvl="0">
              <a:defRPr sz="1800"/>
            </a:pPr>
            <a:r>
              <a:rPr sz="8000"/>
              <a:t>Title Text</a:t>
            </a:r>
          </a:p>
        </p:txBody>
      </p:sp>
      <p:sp>
        <p:nvSpPr>
          <p:cNvPr id="11" name="Shape 11"/>
          <p:cNvSpPr/>
          <p:nvPr>
            <p:ph type="body" idx="1"/>
          </p:nvPr>
        </p:nvSpPr>
        <p:spPr>
          <a:xfrm>
            <a:off x="1270000" y="8191500"/>
            <a:ext cx="10464800" cy="1130300"/>
          </a:xfrm>
          <a:prstGeom prst="rect">
            <a:avLst/>
          </a:prstGeom>
        </p:spPr>
        <p:txBody>
          <a:bodyPr/>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 Center">
    <p:spTree>
      <p:nvGrpSpPr>
        <p:cNvPr id="1" name=""/>
        <p:cNvGrpSpPr/>
        <p:nvPr/>
      </p:nvGrpSpPr>
      <p:grpSpPr>
        <a:xfrm>
          <a:off x="0" y="0"/>
          <a:ext cx="0" cy="0"/>
          <a:chOff x="0" y="0"/>
          <a:chExt cx="0" cy="0"/>
        </a:xfrm>
      </p:grpSpPr>
      <p:sp>
        <p:nvSpPr>
          <p:cNvPr id="13" name="Shape 13"/>
          <p:cNvSpPr/>
          <p:nvPr>
            <p:ph type="title"/>
          </p:nvPr>
        </p:nvSpPr>
        <p:spPr>
          <a:xfrm>
            <a:off x="1270000" y="3225800"/>
            <a:ext cx="10464800" cy="3302000"/>
          </a:xfrm>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Photo - Vertical">
    <p:spTree>
      <p:nvGrpSpPr>
        <p:cNvPr id="1" name=""/>
        <p:cNvGrpSpPr/>
        <p:nvPr/>
      </p:nvGrpSpPr>
      <p:grpSpPr>
        <a:xfrm>
          <a:off x="0" y="0"/>
          <a:ext cx="0" cy="0"/>
          <a:chOff x="0" y="0"/>
          <a:chExt cx="0" cy="0"/>
        </a:xfrm>
      </p:grpSpPr>
      <p:sp>
        <p:nvSpPr>
          <p:cNvPr id="15" name="Shape 15"/>
          <p:cNvSpPr/>
          <p:nvPr>
            <p:ph type="title"/>
          </p:nvPr>
        </p:nvSpPr>
        <p:spPr>
          <a:xfrm>
            <a:off x="952500" y="635000"/>
            <a:ext cx="5334000" cy="3987800"/>
          </a:xfrm>
          <a:prstGeom prst="rect">
            <a:avLst/>
          </a:prstGeom>
        </p:spPr>
        <p:txBody>
          <a:bodyPr anchor="b"/>
          <a:lstStyle>
            <a:lvl1pPr>
              <a:defRPr sz="6000"/>
            </a:lvl1pPr>
          </a:lstStyle>
          <a:p>
            <a:pPr lvl="0">
              <a:defRPr sz="1800"/>
            </a:pPr>
            <a:r>
              <a:rPr sz="6000"/>
              <a:t>Title Text</a:t>
            </a:r>
          </a:p>
        </p:txBody>
      </p:sp>
      <p:sp>
        <p:nvSpPr>
          <p:cNvPr id="16" name="Shape 16"/>
          <p:cNvSpPr/>
          <p:nvPr>
            <p:ph type="body" idx="1"/>
          </p:nvPr>
        </p:nvSpPr>
        <p:spPr>
          <a:xfrm>
            <a:off x="952500" y="4762500"/>
            <a:ext cx="5334000" cy="4102100"/>
          </a:xfrm>
          <a:prstGeom prst="rect">
            <a:avLst/>
          </a:prstGeom>
        </p:spPr>
        <p:txBody>
          <a:bodyPr/>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showMasterPhAnim="1">
  <p:cSld name="Title - Top">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20" name="Shape 20"/>
          <p:cNvSpPr/>
          <p:nvPr>
            <p:ph type="title"/>
          </p:nvPr>
        </p:nvSpPr>
        <p:spPr>
          <a:prstGeom prst="rect">
            <a:avLst/>
          </a:prstGeom>
        </p:spPr>
        <p:txBody>
          <a:bodyPr/>
          <a:lstStyle/>
          <a:p>
            <a:pPr lvl="0">
              <a:defRPr sz="1800"/>
            </a:pPr>
            <a:r>
              <a:rPr sz="8000"/>
              <a:t>Title Text</a:t>
            </a:r>
          </a:p>
        </p:txBody>
      </p:sp>
      <p:sp>
        <p:nvSpPr>
          <p:cNvPr id="21" name="Shape 21"/>
          <p:cNvSpPr/>
          <p:nvPr>
            <p:ph type="body" idx="1"/>
          </p:nvPr>
        </p:nvSpPr>
        <p:spPr>
          <a:prstGeom prst="rect">
            <a:avLst/>
          </a:prstGeom>
        </p:spPr>
        <p:txBody>
          <a:bodyPr/>
          <a:lstStyle>
            <a:lvl2pPr>
              <a:defRPr sz="3000"/>
            </a:lvl2pPr>
            <a:lvl3pPr>
              <a:defRPr sz="2800"/>
            </a:lvl3pPr>
            <a:lvl4pPr>
              <a:defRPr sz="2400"/>
            </a:lvl4pPr>
            <a:lvl5pPr>
              <a:defRPr sz="2000"/>
            </a:lvl5pPr>
          </a:lstStyle>
          <a:p>
            <a:pPr lvl="0">
              <a:defRPr sz="1800"/>
            </a:pPr>
            <a:r>
              <a:rPr sz="3600"/>
              <a:t>Body Level One</a:t>
            </a:r>
            <a:endParaRPr sz="3600"/>
          </a:p>
          <a:p>
            <a:pPr lvl="1">
              <a:defRPr sz="1800"/>
            </a:pPr>
            <a:r>
              <a:rPr sz="3000"/>
              <a:t>Body Level Two</a:t>
            </a:r>
            <a:endParaRPr sz="3000"/>
          </a:p>
          <a:p>
            <a:pPr lvl="2">
              <a:defRPr sz="1800"/>
            </a:pPr>
            <a:r>
              <a:rPr sz="2800"/>
              <a:t>Body Level Three</a:t>
            </a:r>
            <a:endParaRPr sz="2800"/>
          </a:p>
          <a:p>
            <a:pPr lvl="3">
              <a:defRPr sz="1800"/>
            </a:pPr>
            <a:r>
              <a:rPr sz="2400"/>
              <a:t>Body Level Four</a:t>
            </a:r>
            <a:endParaRPr sz="2400"/>
          </a:p>
          <a:p>
            <a:pPr lvl="4">
              <a:defRPr sz="1800"/>
            </a:pPr>
            <a:r>
              <a:rPr sz="2000"/>
              <a:t>Body Level Five</a:t>
            </a:r>
          </a:p>
        </p:txBody>
      </p:sp>
      <p:sp>
        <p:nvSpPr>
          <p:cNvPr id="22" name="Shape 22"/>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0" showMasterPhAnim="1">
  <p:cSld name="Title, Bullets &amp; Photo">
    <p:spTree>
      <p:nvGrpSpPr>
        <p:cNvPr id="1" name=""/>
        <p:cNvGrpSpPr/>
        <p:nvPr/>
      </p:nvGrpSpPr>
      <p:grpSpPr>
        <a:xfrm>
          <a:off x="0" y="0"/>
          <a:ext cx="0" cy="0"/>
          <a:chOff x="0" y="0"/>
          <a:chExt cx="0" cy="0"/>
        </a:xfrm>
      </p:grpSpPr>
      <p:sp>
        <p:nvSpPr>
          <p:cNvPr id="24" name="Shape 24"/>
          <p:cNvSpPr/>
          <p:nvPr>
            <p:ph type="title"/>
          </p:nvPr>
        </p:nvSpPr>
        <p:spPr>
          <a:prstGeom prst="rect">
            <a:avLst/>
          </a:prstGeom>
        </p:spPr>
        <p:txBody>
          <a:bodyPr/>
          <a:lstStyle/>
          <a:p>
            <a:pPr lvl="0">
              <a:defRPr sz="1800"/>
            </a:pPr>
            <a:r>
              <a:rPr sz="8000"/>
              <a:t>Title Text</a:t>
            </a:r>
          </a:p>
        </p:txBody>
      </p:sp>
      <p:sp>
        <p:nvSpPr>
          <p:cNvPr id="25" name="Shape 25"/>
          <p:cNvSpPr/>
          <p:nvPr>
            <p:ph type="body" idx="1"/>
          </p:nvPr>
        </p:nvSpPr>
        <p:spPr>
          <a:xfrm>
            <a:off x="952500" y="2603500"/>
            <a:ext cx="5334000" cy="6286500"/>
          </a:xfrm>
          <a:prstGeom prst="rect">
            <a:avLst/>
          </a:prstGeom>
        </p:spPr>
        <p:txBody>
          <a:bodyPr anchor="ct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lvl="0">
              <a:defRPr sz="1800"/>
            </a:pPr>
            <a:r>
              <a:rPr sz="2800"/>
              <a:t>Body Level One</a:t>
            </a:r>
            <a:endParaRPr sz="2800"/>
          </a:p>
          <a:p>
            <a:pPr lvl="1">
              <a:defRPr sz="1800"/>
            </a:pPr>
            <a:r>
              <a:rPr sz="2800"/>
              <a:t>Body Level Two</a:t>
            </a:r>
            <a:endParaRPr sz="2800"/>
          </a:p>
          <a:p>
            <a:pPr lvl="2">
              <a:defRPr sz="1800"/>
            </a:pPr>
            <a:r>
              <a:rPr sz="2800"/>
              <a:t>Body Level Three</a:t>
            </a:r>
            <a:endParaRPr sz="2800"/>
          </a:p>
          <a:p>
            <a:pPr lvl="3">
              <a:defRPr sz="1800"/>
            </a:pPr>
            <a:r>
              <a:rPr sz="2800"/>
              <a:t>Body Level Four</a:t>
            </a:r>
            <a:endParaRPr sz="2800"/>
          </a:p>
          <a:p>
            <a:pPr lvl="4">
              <a:defRPr sz="1800"/>
            </a:pPr>
            <a:r>
              <a:rPr sz="2800"/>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Bullets">
    <p:spTree>
      <p:nvGrpSpPr>
        <p:cNvPr id="1" name=""/>
        <p:cNvGrpSpPr/>
        <p:nvPr/>
      </p:nvGrpSpPr>
      <p:grpSpPr>
        <a:xfrm>
          <a:off x="0" y="0"/>
          <a:ext cx="0" cy="0"/>
          <a:chOff x="0" y="0"/>
          <a:chExt cx="0" cy="0"/>
        </a:xfrm>
      </p:grpSpPr>
      <p:sp>
        <p:nvSpPr>
          <p:cNvPr id="27" name="Shape 27"/>
          <p:cNvSpPr/>
          <p:nvPr>
            <p:ph type="body" idx="1"/>
          </p:nvPr>
        </p:nvSpPr>
        <p:spPr>
          <a:xfrm>
            <a:off x="952500" y="1270000"/>
            <a:ext cx="11099800" cy="7213600"/>
          </a:xfrm>
          <a:prstGeom prst="rect">
            <a:avLst/>
          </a:prstGeom>
        </p:spPr>
        <p:txBody>
          <a:bodyPr anchor="ct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8000"/>
              <a:t>Title Text</a:t>
            </a:r>
          </a:p>
        </p:txBody>
      </p:sp>
      <p:sp>
        <p:nvSpPr>
          <p:cNvPr id="3" name="Shape 3"/>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lvl2pPr>
              <a:defRPr sz="3000"/>
            </a:lvl2pPr>
            <a:lvl3pPr>
              <a:defRPr sz="2800"/>
            </a:lvl3pPr>
            <a:lvl4pPr>
              <a:defRPr sz="2400"/>
            </a:lvl4pPr>
            <a:lvl5pPr>
              <a:defRPr sz="2000"/>
            </a:lvl5pPr>
          </a:lstStyle>
          <a:p>
            <a:pPr lvl="0">
              <a:defRPr sz="1800"/>
            </a:pPr>
            <a:r>
              <a:rPr sz="3600"/>
              <a:t>Body Level One</a:t>
            </a:r>
            <a:endParaRPr sz="3600"/>
          </a:p>
          <a:p>
            <a:pPr lvl="1">
              <a:defRPr sz="1800"/>
            </a:pPr>
            <a:r>
              <a:rPr sz="3000"/>
              <a:t>Body Level Two</a:t>
            </a:r>
            <a:endParaRPr sz="3000"/>
          </a:p>
          <a:p>
            <a:pPr lvl="2">
              <a:defRPr sz="1800"/>
            </a:pPr>
            <a:r>
              <a:rPr sz="2800"/>
              <a:t>Body Level Three</a:t>
            </a:r>
            <a:endParaRPr sz="2800"/>
          </a:p>
          <a:p>
            <a:pPr lvl="3">
              <a:defRPr sz="1800"/>
            </a:pPr>
            <a:r>
              <a:rPr sz="2400"/>
              <a:t>Body Level Four</a:t>
            </a:r>
            <a:endParaRPr sz="2400"/>
          </a:p>
          <a:p>
            <a:pPr lvl="4">
              <a:defRPr sz="1800"/>
            </a:pPr>
            <a:r>
              <a:rPr sz="2000"/>
              <a:t>Body Level Five</a:t>
            </a:r>
          </a:p>
        </p:txBody>
      </p:sp>
      <p:pic>
        <p:nvPicPr>
          <p:cNvPr id="4" name="Logo - G-ABLE-filtered.png"/>
          <p:cNvPicPr/>
          <p:nvPr/>
        </p:nvPicPr>
        <p:blipFill>
          <a:blip r:embed="rId2">
            <a:extLst/>
          </a:blip>
          <a:stretch>
            <a:fillRect/>
          </a:stretch>
        </p:blipFill>
        <p:spPr>
          <a:xfrm>
            <a:off x="11948708" y="9229129"/>
            <a:ext cx="831447" cy="299774"/>
          </a:xfrm>
          <a:prstGeom prst="rect">
            <a:avLst/>
          </a:prstGeom>
          <a:ln w="12700">
            <a:miter lim="400000"/>
          </a:ln>
        </p:spPr>
      </p:pic>
      <p:sp>
        <p:nvSpPr>
          <p:cNvPr id="5" name="Shape 5"/>
          <p:cNvSpPr/>
          <p:nvPr>
            <p:ph type="sldNum" sz="quarter" idx="2"/>
          </p:nvPr>
        </p:nvSpPr>
        <p:spPr>
          <a:xfrm>
            <a:off x="6311798" y="9251950"/>
            <a:ext cx="368504" cy="381000"/>
          </a:xfrm>
          <a:prstGeom prst="rect">
            <a:avLst/>
          </a:prstGeom>
          <a:ln w="12700">
            <a:miter lim="400000"/>
          </a:ln>
        </p:spPr>
        <p:txBody>
          <a:bodyPr wrap="none" lIns="0" tIns="0" rIns="0" bIns="0">
            <a:spAutoFit/>
          </a:bodyPr>
          <a:lstStyle>
            <a:lvl1pPr>
              <a:defRPr sz="1800"/>
            </a:lvl1pPr>
          </a:lstStyle>
          <a:p>
            <a:pPr lvl="0"/>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transition spd="med" advClick="1"/>
  <p:txStyles>
    <p:titleStyle>
      <a:lvl1pPr algn="ctr" defTabSz="584200">
        <a:defRPr sz="8000">
          <a:latin typeface="+mn-lt"/>
          <a:ea typeface="+mn-ea"/>
          <a:cs typeface="+mn-cs"/>
          <a:sym typeface="Helvetica Light"/>
        </a:defRPr>
      </a:lvl1pPr>
      <a:lvl2pPr indent="228600" algn="ctr" defTabSz="584200">
        <a:defRPr sz="8000">
          <a:latin typeface="+mn-lt"/>
          <a:ea typeface="+mn-ea"/>
          <a:cs typeface="+mn-cs"/>
          <a:sym typeface="Helvetica Light"/>
        </a:defRPr>
      </a:lvl2pPr>
      <a:lvl3pPr indent="457200" algn="ctr" defTabSz="584200">
        <a:defRPr sz="8000">
          <a:latin typeface="+mn-lt"/>
          <a:ea typeface="+mn-ea"/>
          <a:cs typeface="+mn-cs"/>
          <a:sym typeface="Helvetica Light"/>
        </a:defRPr>
      </a:lvl3pPr>
      <a:lvl4pPr indent="685800" algn="ctr" defTabSz="584200">
        <a:defRPr sz="8000">
          <a:latin typeface="+mn-lt"/>
          <a:ea typeface="+mn-ea"/>
          <a:cs typeface="+mn-cs"/>
          <a:sym typeface="Helvetica Light"/>
        </a:defRPr>
      </a:lvl4pPr>
      <a:lvl5pPr indent="914400" algn="ctr" defTabSz="584200">
        <a:defRPr sz="8000">
          <a:latin typeface="+mn-lt"/>
          <a:ea typeface="+mn-ea"/>
          <a:cs typeface="+mn-cs"/>
          <a:sym typeface="Helvetica Light"/>
        </a:defRPr>
      </a:lvl5pPr>
      <a:lvl6pPr indent="1143000" algn="ctr" defTabSz="584200">
        <a:defRPr sz="8000">
          <a:latin typeface="+mn-lt"/>
          <a:ea typeface="+mn-ea"/>
          <a:cs typeface="+mn-cs"/>
          <a:sym typeface="Helvetica Light"/>
        </a:defRPr>
      </a:lvl6pPr>
      <a:lvl7pPr indent="1371600" algn="ctr" defTabSz="584200">
        <a:defRPr sz="8000">
          <a:latin typeface="+mn-lt"/>
          <a:ea typeface="+mn-ea"/>
          <a:cs typeface="+mn-cs"/>
          <a:sym typeface="Helvetica Light"/>
        </a:defRPr>
      </a:lvl7pPr>
      <a:lvl8pPr indent="1600200" algn="ctr" defTabSz="584200">
        <a:defRPr sz="8000">
          <a:latin typeface="+mn-lt"/>
          <a:ea typeface="+mn-ea"/>
          <a:cs typeface="+mn-cs"/>
          <a:sym typeface="Helvetica Light"/>
        </a:defRPr>
      </a:lvl8pPr>
      <a:lvl9pPr indent="1828800" algn="ctr" defTabSz="584200">
        <a:defRPr sz="8000">
          <a:latin typeface="+mn-lt"/>
          <a:ea typeface="+mn-ea"/>
          <a:cs typeface="+mn-cs"/>
          <a:sym typeface="Helvetica Light"/>
        </a:defRPr>
      </a:lvl9pPr>
    </p:titleStyle>
    <p:bodyStyle>
      <a:lvl1pPr marL="444500" indent="-444500" defTabSz="584200">
        <a:spcBef>
          <a:spcPts val="4200"/>
        </a:spcBef>
        <a:buSzPct val="75000"/>
        <a:buChar char="•"/>
        <a:defRPr sz="3600">
          <a:latin typeface="+mn-lt"/>
          <a:ea typeface="+mn-ea"/>
          <a:cs typeface="+mn-cs"/>
          <a:sym typeface="Helvetica Light"/>
        </a:defRPr>
      </a:lvl1pPr>
      <a:lvl2pPr marL="889000" indent="-444500" defTabSz="584200">
        <a:spcBef>
          <a:spcPts val="4200"/>
        </a:spcBef>
        <a:buSzPct val="75000"/>
        <a:buChar char="•"/>
        <a:defRPr sz="3600">
          <a:latin typeface="+mn-lt"/>
          <a:ea typeface="+mn-ea"/>
          <a:cs typeface="+mn-cs"/>
          <a:sym typeface="Helvetica Light"/>
        </a:defRPr>
      </a:lvl2pPr>
      <a:lvl3pPr marL="1333500" indent="-444500" defTabSz="584200">
        <a:spcBef>
          <a:spcPts val="4200"/>
        </a:spcBef>
        <a:buSzPct val="75000"/>
        <a:buChar char="•"/>
        <a:defRPr sz="3600">
          <a:latin typeface="+mn-lt"/>
          <a:ea typeface="+mn-ea"/>
          <a:cs typeface="+mn-cs"/>
          <a:sym typeface="Helvetica Light"/>
        </a:defRPr>
      </a:lvl3pPr>
      <a:lvl4pPr marL="1778000" indent="-444500" defTabSz="584200">
        <a:spcBef>
          <a:spcPts val="4200"/>
        </a:spcBef>
        <a:buSzPct val="75000"/>
        <a:buChar char="•"/>
        <a:defRPr sz="3600">
          <a:latin typeface="+mn-lt"/>
          <a:ea typeface="+mn-ea"/>
          <a:cs typeface="+mn-cs"/>
          <a:sym typeface="Helvetica Light"/>
        </a:defRPr>
      </a:lvl4pPr>
      <a:lvl5pPr marL="2222500" indent="-444500" defTabSz="584200">
        <a:spcBef>
          <a:spcPts val="4200"/>
        </a:spcBef>
        <a:buSzPct val="75000"/>
        <a:buChar char="•"/>
        <a:defRPr sz="3600">
          <a:latin typeface="+mn-lt"/>
          <a:ea typeface="+mn-ea"/>
          <a:cs typeface="+mn-cs"/>
          <a:sym typeface="Helvetica Light"/>
        </a:defRPr>
      </a:lvl5pPr>
      <a:lvl6pPr marL="2667000" indent="-444500" defTabSz="584200">
        <a:spcBef>
          <a:spcPts val="4200"/>
        </a:spcBef>
        <a:buSzPct val="75000"/>
        <a:buChar char="•"/>
        <a:defRPr sz="3600">
          <a:latin typeface="+mn-lt"/>
          <a:ea typeface="+mn-ea"/>
          <a:cs typeface="+mn-cs"/>
          <a:sym typeface="Helvetica Light"/>
        </a:defRPr>
      </a:lvl6pPr>
      <a:lvl7pPr marL="3111500" indent="-444500" defTabSz="584200">
        <a:spcBef>
          <a:spcPts val="4200"/>
        </a:spcBef>
        <a:buSzPct val="75000"/>
        <a:buChar char="•"/>
        <a:defRPr sz="3600">
          <a:latin typeface="+mn-lt"/>
          <a:ea typeface="+mn-ea"/>
          <a:cs typeface="+mn-cs"/>
          <a:sym typeface="Helvetica Light"/>
        </a:defRPr>
      </a:lvl7pPr>
      <a:lvl8pPr marL="3556000" indent="-444500" defTabSz="584200">
        <a:spcBef>
          <a:spcPts val="4200"/>
        </a:spcBef>
        <a:buSzPct val="75000"/>
        <a:buChar char="•"/>
        <a:defRPr sz="3600">
          <a:latin typeface="+mn-lt"/>
          <a:ea typeface="+mn-ea"/>
          <a:cs typeface="+mn-cs"/>
          <a:sym typeface="Helvetica Light"/>
        </a:defRPr>
      </a:lvl8pPr>
      <a:lvl9pPr marL="4000500" indent="-444500" defTabSz="584200">
        <a:spcBef>
          <a:spcPts val="4200"/>
        </a:spcBef>
        <a:buSzPct val="75000"/>
        <a:buChar char="•"/>
        <a:defRPr sz="3600">
          <a:latin typeface="+mn-lt"/>
          <a:ea typeface="+mn-ea"/>
          <a:cs typeface="+mn-cs"/>
          <a:sym typeface="Helvetica Light"/>
        </a:defRPr>
      </a:lvl9pPr>
    </p:bodyStyle>
    <p:otherStyle>
      <a:lvl1pPr algn="ctr" defTabSz="584200">
        <a:defRPr>
          <a:solidFill>
            <a:schemeClr val="tx1"/>
          </a:solidFill>
          <a:latin typeface="+mn-lt"/>
          <a:ea typeface="+mn-ea"/>
          <a:cs typeface="+mn-cs"/>
          <a:sym typeface="Helvetica Light"/>
        </a:defRPr>
      </a:lvl1pPr>
      <a:lvl2pPr indent="228600" algn="ctr" defTabSz="584200">
        <a:defRPr>
          <a:solidFill>
            <a:schemeClr val="tx1"/>
          </a:solidFill>
          <a:latin typeface="+mn-lt"/>
          <a:ea typeface="+mn-ea"/>
          <a:cs typeface="+mn-cs"/>
          <a:sym typeface="Helvetica Light"/>
        </a:defRPr>
      </a:lvl2pPr>
      <a:lvl3pPr indent="457200" algn="ctr" defTabSz="584200">
        <a:defRPr>
          <a:solidFill>
            <a:schemeClr val="tx1"/>
          </a:solidFill>
          <a:latin typeface="+mn-lt"/>
          <a:ea typeface="+mn-ea"/>
          <a:cs typeface="+mn-cs"/>
          <a:sym typeface="Helvetica Light"/>
        </a:defRPr>
      </a:lvl3pPr>
      <a:lvl4pPr indent="685800" algn="ctr" defTabSz="584200">
        <a:defRPr>
          <a:solidFill>
            <a:schemeClr val="tx1"/>
          </a:solidFill>
          <a:latin typeface="+mn-lt"/>
          <a:ea typeface="+mn-ea"/>
          <a:cs typeface="+mn-cs"/>
          <a:sym typeface="Helvetica Light"/>
        </a:defRPr>
      </a:lvl4pPr>
      <a:lvl5pPr indent="914400" algn="ctr" defTabSz="584200">
        <a:defRPr>
          <a:solidFill>
            <a:schemeClr val="tx1"/>
          </a:solidFill>
          <a:latin typeface="+mn-lt"/>
          <a:ea typeface="+mn-ea"/>
          <a:cs typeface="+mn-cs"/>
          <a:sym typeface="Helvetica Light"/>
        </a:defRPr>
      </a:lvl5pPr>
      <a:lvl6pPr indent="1143000" algn="ctr" defTabSz="584200">
        <a:defRPr>
          <a:solidFill>
            <a:schemeClr val="tx1"/>
          </a:solidFill>
          <a:latin typeface="+mn-lt"/>
          <a:ea typeface="+mn-ea"/>
          <a:cs typeface="+mn-cs"/>
          <a:sym typeface="Helvetica Light"/>
        </a:defRPr>
      </a:lvl6pPr>
      <a:lvl7pPr indent="1371600" algn="ctr" defTabSz="584200">
        <a:defRPr>
          <a:solidFill>
            <a:schemeClr val="tx1"/>
          </a:solidFill>
          <a:latin typeface="+mn-lt"/>
          <a:ea typeface="+mn-ea"/>
          <a:cs typeface="+mn-cs"/>
          <a:sym typeface="Helvetica Light"/>
        </a:defRPr>
      </a:lvl7pPr>
      <a:lvl8pPr indent="1600200" algn="ctr" defTabSz="584200">
        <a:defRPr>
          <a:solidFill>
            <a:schemeClr val="tx1"/>
          </a:solidFill>
          <a:latin typeface="+mn-lt"/>
          <a:ea typeface="+mn-ea"/>
          <a:cs typeface="+mn-cs"/>
          <a:sym typeface="Helvetica Light"/>
        </a:defRPr>
      </a:lvl8pPr>
      <a:lvl9pPr indent="1828800" algn="ctr" defTabSz="584200">
        <a:defRPr>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aws.amazon.com/s3/pricing/" TargetMode="Externa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aws.amazon.com/s3/pricing/" TargetMode="Externa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aws.amazon.com/s3/pricing/" TargetMode="Externa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 Id="rId3" Type="http://schemas.openxmlformats.org/officeDocument/2006/relationships/image" Target="../media/image13.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png"/><Relationship Id="rId3" Type="http://schemas.openxmlformats.org/officeDocument/2006/relationships/image" Target="../media/image15.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console.aws.amazon.com" TargetMode="External"/><Relationship Id="rId3" Type="http://schemas.openxmlformats.org/officeDocument/2006/relationships/image" Target="../media/image2.tif"/></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Relationship Id="rId3" Type="http://schemas.openxmlformats.org/officeDocument/2006/relationships/image" Target="../media/image16.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http://dpj0xjbyj7uhb.cloudfront.net/images/page1_img1.jpg" TargetMode="External"/><Relationship Id="rId3" Type="http://schemas.openxmlformats.org/officeDocument/2006/relationships/image" Target="../media/image17.pn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pn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www.example.com/images/image.jpg" TargetMode="External"/><Relationship Id="rId3" Type="http://schemas.openxmlformats.org/officeDocument/2006/relationships/hyperlink" Target="http://www.example.com" TargetMode="External"/><Relationship Id="rId4" Type="http://schemas.openxmlformats.org/officeDocument/2006/relationships/image" Target="../media/image19.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aws.amazon.com/ec2/" TargetMode="External"/><Relationship Id="rId3" Type="http://schemas.openxmlformats.org/officeDocument/2006/relationships/hyperlink" Target="http://aws.amazon.com/s3/pricing/" TargetMode="External"/><Relationship Id="rId4" Type="http://schemas.openxmlformats.org/officeDocument/2006/relationships/hyperlink" Target="http://aws.amazon.com/cloudfront/" TargetMode="External"/><Relationship Id="rId5" Type="http://schemas.openxmlformats.org/officeDocument/2006/relationships/hyperlink" Target="http://docs.aws.amazon.com/AmazonCloudFront/latest/DeveloperGuide/GettingStarted.html" TargetMode="External"/><Relationship Id="rId6" Type="http://schemas.openxmlformats.org/officeDocument/2006/relationships/hyperlink" Target="http://docs.aws.amazon.com/AmazonCloudFront/latest/DeveloperGuide/distribution-web.html" TargetMode="External"/><Relationship Id="rId7" Type="http://schemas.openxmlformats.org/officeDocument/2006/relationships/hyperlink" Target="http://aws.amazon.com/cloudfront/pricing/" TargetMode="Externa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4.png"/><Relationship Id="rId5" Type="http://schemas.openxmlformats.org/officeDocument/2006/relationships/image" Target="../media/image5.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video" Target="../media/media2.mp4"/><Relationship Id="rId3" Type="http://schemas.microsoft.com/office/2007/relationships/media" Target="../media/media2.mp4"/><Relationship Id="rId4" Type="http://schemas.openxmlformats.org/officeDocument/2006/relationships/image" Target="../media/image10.png"/><Relationship Id="rId5" Type="http://schemas.openxmlformats.org/officeDocument/2006/relationships/image" Target="../media/image1.tif"/></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 name="Shape 35"/>
          <p:cNvSpPr/>
          <p:nvPr>
            <p:ph type="title"/>
          </p:nvPr>
        </p:nvSpPr>
        <p:spPr>
          <a:xfrm>
            <a:off x="1270000" y="2260600"/>
            <a:ext cx="10464800" cy="3302000"/>
          </a:xfrm>
          <a:prstGeom prst="rect">
            <a:avLst/>
          </a:prstGeom>
        </p:spPr>
        <p:txBody>
          <a:bodyPr/>
          <a:lstStyle/>
          <a:p>
            <a:pPr lvl="0">
              <a:defRPr sz="1800"/>
            </a:pPr>
            <a:r>
              <a:rPr sz="6800"/>
              <a:t>Amazon Web Services </a:t>
            </a:r>
            <a:endParaRPr sz="6800"/>
          </a:p>
          <a:p>
            <a:pPr lvl="0">
              <a:defRPr sz="1800"/>
            </a:pPr>
            <a:r>
              <a:rPr sz="6800"/>
              <a:t>workshop</a:t>
            </a:r>
            <a:endParaRPr sz="5500"/>
          </a:p>
          <a:p>
            <a:pPr lvl="0">
              <a:defRPr sz="1800"/>
            </a:pPr>
            <a:r>
              <a:rPr sz="1500"/>
              <a:t> </a:t>
            </a:r>
            <a:br>
              <a:rPr sz="1500"/>
            </a:br>
            <a:r>
              <a:rPr sz="2800">
                <a:solidFill>
                  <a:srgbClr val="53585F"/>
                </a:solidFill>
              </a:rPr>
              <a:t>for System Engineer</a:t>
            </a:r>
          </a:p>
        </p:txBody>
      </p:sp>
      <p:sp>
        <p:nvSpPr>
          <p:cNvPr id="36" name="Shape 36"/>
          <p:cNvSpPr/>
          <p:nvPr>
            <p:ph type="body" idx="1"/>
          </p:nvPr>
        </p:nvSpPr>
        <p:spPr>
          <a:xfrm>
            <a:off x="1270000" y="6463880"/>
            <a:ext cx="10464800" cy="1130301"/>
          </a:xfrm>
          <a:prstGeom prst="rect">
            <a:avLst/>
          </a:prstGeom>
        </p:spPr>
        <p:txBody>
          <a:bodyPr/>
          <a:lstStyle/>
          <a:p>
            <a:pPr lvl="0">
              <a:defRPr sz="1800"/>
            </a:pPr>
            <a:r>
              <a:rPr sz="3200"/>
              <a:t>Using Amazon Simple Storage Service (S3) </a:t>
            </a:r>
            <a:br>
              <a:rPr sz="3200"/>
            </a:br>
            <a:r>
              <a:rPr sz="3200"/>
              <a:t>and Amazon CloudFront</a:t>
            </a:r>
          </a:p>
        </p:txBody>
      </p:sp>
      <p:pic>
        <p:nvPicPr>
          <p:cNvPr id="37" name="Logo - G-ABLE.png"/>
          <p:cNvPicPr/>
          <p:nvPr/>
        </p:nvPicPr>
        <p:blipFill>
          <a:blip r:embed="rId2">
            <a:extLst/>
          </a:blip>
          <a:stretch>
            <a:fillRect/>
          </a:stretch>
        </p:blipFill>
        <p:spPr>
          <a:xfrm>
            <a:off x="10787260" y="366861"/>
            <a:ext cx="1866901" cy="673101"/>
          </a:xfrm>
          <a:prstGeom prst="rect">
            <a:avLst/>
          </a:prstGeom>
          <a:ln w="12700">
            <a:miter lim="400000"/>
          </a:ln>
        </p:spPr>
      </p:pic>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2" name="Shape 82"/>
          <p:cNvSpPr/>
          <p:nvPr>
            <p:ph type="title"/>
          </p:nvPr>
        </p:nvSpPr>
        <p:spPr>
          <a:prstGeom prst="rect">
            <a:avLst/>
          </a:prstGeom>
        </p:spPr>
        <p:txBody>
          <a:bodyPr/>
          <a:lstStyle/>
          <a:p>
            <a:pPr lvl="0">
              <a:defRPr sz="1800"/>
            </a:pPr>
            <a:r>
              <a:rPr sz="8000"/>
              <a:t>AWS S3: Prices</a:t>
            </a:r>
          </a:p>
        </p:txBody>
      </p:sp>
      <p:sp>
        <p:nvSpPr>
          <p:cNvPr id="83" name="Shape 83"/>
          <p:cNvSpPr/>
          <p:nvPr>
            <p:ph type="body" idx="1"/>
          </p:nvPr>
        </p:nvSpPr>
        <p:spPr>
          <a:prstGeom prst="rect">
            <a:avLst/>
          </a:prstGeom>
        </p:spPr>
        <p:txBody>
          <a:bodyPr/>
          <a:lstStyle/>
          <a:p>
            <a:pPr lvl="0" marL="400050" indent="-400050" defTabSz="525779">
              <a:spcBef>
                <a:spcPts val="3700"/>
              </a:spcBef>
              <a:defRPr sz="1800"/>
            </a:pPr>
            <a:r>
              <a:rPr sz="3239"/>
              <a:t>You are not charged for creating a bucket; you are only charged for storing objects in the buckets.</a:t>
            </a:r>
            <a:endParaRPr sz="3239"/>
          </a:p>
          <a:p>
            <a:pPr lvl="0" marL="400050" indent="-400050" defTabSz="525779">
              <a:spcBef>
                <a:spcPts val="3700"/>
              </a:spcBef>
              <a:defRPr sz="1800"/>
            </a:pPr>
            <a:r>
              <a:rPr sz="3239"/>
              <a:t>Amazon provided free tier for S3 within certain usage limits. </a:t>
            </a:r>
            <a:endParaRPr sz="3239"/>
          </a:p>
          <a:p>
            <a:pPr lvl="1" marL="800100" indent="-400050" defTabSz="525779">
              <a:spcBef>
                <a:spcPts val="2700"/>
              </a:spcBef>
              <a:defRPr sz="1800"/>
            </a:pPr>
            <a:r>
              <a:rPr sz="2520"/>
              <a:t>12 months after you sign in. No upfront cost.</a:t>
            </a:r>
            <a:endParaRPr sz="2520"/>
          </a:p>
          <a:p>
            <a:pPr lvl="1" marL="800100" indent="-400050" defTabSz="525779">
              <a:spcBef>
                <a:spcPts val="2700"/>
              </a:spcBef>
              <a:defRPr sz="1800"/>
            </a:pPr>
            <a:r>
              <a:rPr sz="2520"/>
              <a:t>5GB of Standard Storage.</a:t>
            </a:r>
            <a:endParaRPr sz="2520"/>
          </a:p>
          <a:p>
            <a:pPr lvl="1" marL="800100" indent="-400050" defTabSz="525779">
              <a:spcBef>
                <a:spcPts val="2700"/>
              </a:spcBef>
              <a:defRPr sz="1800"/>
            </a:pPr>
            <a:r>
              <a:rPr sz="2520"/>
              <a:t>20,000 GET requests.</a:t>
            </a:r>
            <a:endParaRPr sz="2520"/>
          </a:p>
          <a:p>
            <a:pPr lvl="1" marL="800100" indent="-400050" defTabSz="525779">
              <a:spcBef>
                <a:spcPts val="2700"/>
              </a:spcBef>
              <a:defRPr sz="1800"/>
            </a:pPr>
            <a:r>
              <a:rPr sz="2520"/>
              <a:t>2,000 POST Requests.</a:t>
            </a:r>
            <a:endParaRPr sz="2520"/>
          </a:p>
          <a:p>
            <a:pPr lvl="1" marL="800100" indent="-400050" defTabSz="525779">
              <a:spcBef>
                <a:spcPts val="2700"/>
              </a:spcBef>
              <a:defRPr sz="1800"/>
            </a:pPr>
            <a:r>
              <a:rPr sz="2520"/>
              <a:t>15GB of data transfer out each month for one year.</a:t>
            </a:r>
          </a:p>
        </p:txBody>
      </p:sp>
      <p:sp>
        <p:nvSpPr>
          <p:cNvPr id="84" name="Shape 84"/>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6" name="Shape 86"/>
          <p:cNvSpPr/>
          <p:nvPr>
            <p:ph type="title"/>
          </p:nvPr>
        </p:nvSpPr>
        <p:spPr>
          <a:prstGeom prst="rect">
            <a:avLst/>
          </a:prstGeom>
        </p:spPr>
        <p:txBody>
          <a:bodyPr/>
          <a:lstStyle>
            <a:lvl1pPr defTabSz="572516">
              <a:defRPr sz="7840"/>
            </a:lvl1pPr>
          </a:lstStyle>
          <a:p>
            <a:pPr lvl="0">
              <a:defRPr sz="1800"/>
            </a:pPr>
            <a:r>
              <a:rPr sz="7840"/>
              <a:t>AWS S3: Storage Pricing</a:t>
            </a:r>
          </a:p>
        </p:txBody>
      </p:sp>
      <p:sp>
        <p:nvSpPr>
          <p:cNvPr id="87" name="Shape 8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graphicFrame>
        <p:nvGraphicFramePr>
          <p:cNvPr id="88" name="Table 88"/>
          <p:cNvGraphicFramePr/>
          <p:nvPr/>
        </p:nvGraphicFramePr>
        <p:xfrm>
          <a:off x="1101655" y="2789622"/>
          <a:ext cx="10801490" cy="5489446"/>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3138526"/>
                <a:gridCol w="3406558"/>
                <a:gridCol w="4256403"/>
              </a:tblGrid>
              <a:tr h="960606">
                <a:tc>
                  <a:txBody>
                    <a:bodyPr/>
                    <a:lstStyle/>
                    <a:p>
                      <a:pPr lvl="0" defTabSz="914400">
                        <a:defRPr sz="2100">
                          <a:sym typeface="Helvetica"/>
                        </a:defRPr>
                      </a:pPr>
                    </a:p>
                  </a:txBody>
                  <a:tcPr marL="50800" marR="50800" marT="50800" marB="50800" anchor="ctr" anchorCtr="0" horzOverflow="overflow"/>
                </a:tc>
                <a:tc>
                  <a:txBody>
                    <a:bodyPr/>
                    <a:lstStyle/>
                    <a:p>
                      <a:pPr lvl="0" defTabSz="914400">
                        <a:defRPr b="0">
                          <a:solidFill>
                            <a:srgbClr val="000000"/>
                          </a:solidFill>
                        </a:defRPr>
                      </a:pPr>
                      <a:r>
                        <a:rPr b="1" sz="2100">
                          <a:solidFill>
                            <a:srgbClr val="FFFFFF"/>
                          </a:solidFill>
                          <a:sym typeface="Helvetica"/>
                        </a:rPr>
                        <a:t>Standard Storage</a:t>
                      </a:r>
                    </a:p>
                  </a:txBody>
                  <a:tcPr marL="50800" marR="50800" marT="50800" marB="50800" anchor="ctr" anchorCtr="0" horzOverflow="overflow"/>
                </a:tc>
                <a:tc>
                  <a:txBody>
                    <a:bodyPr/>
                    <a:lstStyle/>
                    <a:p>
                      <a:pPr lvl="0" defTabSz="914400">
                        <a:defRPr b="0">
                          <a:solidFill>
                            <a:srgbClr val="000000"/>
                          </a:solidFill>
                        </a:defRPr>
                      </a:pPr>
                      <a:r>
                        <a:rPr b="1" sz="2100">
                          <a:solidFill>
                            <a:srgbClr val="FFFFFF"/>
                          </a:solidFill>
                          <a:sym typeface="Helvetica"/>
                        </a:rPr>
                        <a:t>Reduced Redundancy Storage</a:t>
                      </a:r>
                    </a:p>
                  </a:txBody>
                  <a:tcPr marL="50800" marR="50800" marT="50800" marB="50800" anchor="ctr" anchorCtr="0" horzOverflow="overflow"/>
                </a:tc>
              </a:tr>
              <a:tr h="754806">
                <a:tc>
                  <a:txBody>
                    <a:bodyPr/>
                    <a:lstStyle/>
                    <a:p>
                      <a:pPr lvl="0" defTabSz="914400">
                        <a:defRPr b="0">
                          <a:solidFill>
                            <a:srgbClr val="000000"/>
                          </a:solidFill>
                        </a:defRPr>
                      </a:pPr>
                      <a:r>
                        <a:rPr b="1" sz="2100">
                          <a:solidFill>
                            <a:srgbClr val="FFFFFF"/>
                          </a:solidFill>
                          <a:sym typeface="Helvetica"/>
                        </a:rPr>
                        <a:t>First 1TB / month</a:t>
                      </a:r>
                    </a:p>
                  </a:txBody>
                  <a:tcPr marL="50800" marR="50800" marT="50800" marB="50800" anchor="ctr" anchorCtr="0" horzOverflow="overflow"/>
                </a:tc>
                <a:tc>
                  <a:txBody>
                    <a:bodyPr/>
                    <a:lstStyle/>
                    <a:p>
                      <a:pPr lvl="0" defTabSz="914400"/>
                      <a:r>
                        <a:rPr sz="2100"/>
                        <a:t>$0.0300 per GB</a:t>
                      </a:r>
                    </a:p>
                  </a:txBody>
                  <a:tcPr marL="50800" marR="50800" marT="50800" marB="50800" anchor="ctr" anchorCtr="0" horzOverflow="overflow"/>
                </a:tc>
                <a:tc>
                  <a:txBody>
                    <a:bodyPr/>
                    <a:lstStyle/>
                    <a:p>
                      <a:pPr lvl="0" defTabSz="914400"/>
                      <a:r>
                        <a:rPr sz="2100"/>
                        <a:t>$0.0240 per GB</a:t>
                      </a:r>
                    </a:p>
                  </a:txBody>
                  <a:tcPr marL="50800" marR="50800" marT="50800" marB="50800" anchor="ctr" anchorCtr="0" horzOverflow="overflow"/>
                </a:tc>
              </a:tr>
              <a:tr h="754806">
                <a:tc>
                  <a:txBody>
                    <a:bodyPr/>
                    <a:lstStyle/>
                    <a:p>
                      <a:pPr lvl="0" defTabSz="914400">
                        <a:defRPr b="0">
                          <a:solidFill>
                            <a:srgbClr val="000000"/>
                          </a:solidFill>
                        </a:defRPr>
                      </a:pPr>
                      <a:r>
                        <a:rPr b="1" sz="2100">
                          <a:solidFill>
                            <a:srgbClr val="FFFFFF"/>
                          </a:solidFill>
                          <a:sym typeface="Helvetica"/>
                        </a:rPr>
                        <a:t>Next 49 TB / month</a:t>
                      </a:r>
                    </a:p>
                  </a:txBody>
                  <a:tcPr marL="50800" marR="50800" marT="50800" marB="50800" anchor="ctr" anchorCtr="0" horzOverflow="overflow"/>
                </a:tc>
                <a:tc>
                  <a:txBody>
                    <a:bodyPr/>
                    <a:lstStyle/>
                    <a:p>
                      <a:pPr lvl="0" defTabSz="914400"/>
                      <a:r>
                        <a:rPr sz="2100"/>
                        <a:t>$0.0295 per GB</a:t>
                      </a:r>
                    </a:p>
                  </a:txBody>
                  <a:tcPr marL="50800" marR="50800" marT="50800" marB="50800" anchor="ctr" anchorCtr="0" horzOverflow="overflow"/>
                </a:tc>
                <a:tc>
                  <a:txBody>
                    <a:bodyPr/>
                    <a:lstStyle/>
                    <a:p>
                      <a:pPr lvl="0" defTabSz="914400"/>
                      <a:r>
                        <a:rPr sz="2100"/>
                        <a:t>$0.0236 per GB</a:t>
                      </a:r>
                    </a:p>
                  </a:txBody>
                  <a:tcPr marL="50800" marR="50800" marT="50800" marB="50800" anchor="ctr" anchorCtr="0" horzOverflow="overflow"/>
                </a:tc>
              </a:tr>
              <a:tr h="754806">
                <a:tc>
                  <a:txBody>
                    <a:bodyPr/>
                    <a:lstStyle/>
                    <a:p>
                      <a:pPr lvl="0" defTabSz="914400">
                        <a:defRPr b="0">
                          <a:solidFill>
                            <a:srgbClr val="000000"/>
                          </a:solidFill>
                        </a:defRPr>
                      </a:pPr>
                      <a:r>
                        <a:rPr b="1" sz="2100">
                          <a:solidFill>
                            <a:srgbClr val="FFFFFF"/>
                          </a:solidFill>
                          <a:sym typeface="Helvetica"/>
                        </a:rPr>
                        <a:t>Next 450 TB / month</a:t>
                      </a:r>
                    </a:p>
                  </a:txBody>
                  <a:tcPr marL="50800" marR="50800" marT="50800" marB="50800" anchor="ctr" anchorCtr="0" horzOverflow="overflow"/>
                </a:tc>
                <a:tc>
                  <a:txBody>
                    <a:bodyPr/>
                    <a:lstStyle/>
                    <a:p>
                      <a:pPr lvl="0" defTabSz="914400"/>
                      <a:r>
                        <a:rPr sz="2100"/>
                        <a:t>$0.0290 per GB</a:t>
                      </a:r>
                    </a:p>
                  </a:txBody>
                  <a:tcPr marL="50800" marR="50800" marT="50800" marB="50800" anchor="ctr" anchorCtr="0" horzOverflow="overflow"/>
                </a:tc>
                <a:tc>
                  <a:txBody>
                    <a:bodyPr/>
                    <a:lstStyle/>
                    <a:p>
                      <a:pPr lvl="0" defTabSz="914400"/>
                      <a:r>
                        <a:rPr sz="2100"/>
                        <a:t>$0.0232 per GB</a:t>
                      </a:r>
                    </a:p>
                  </a:txBody>
                  <a:tcPr marL="50800" marR="50800" marT="50800" marB="50800" anchor="ctr" anchorCtr="0" horzOverflow="overflow"/>
                </a:tc>
              </a:tr>
              <a:tr h="754806">
                <a:tc>
                  <a:txBody>
                    <a:bodyPr/>
                    <a:lstStyle/>
                    <a:p>
                      <a:pPr lvl="0" defTabSz="914400">
                        <a:defRPr b="0">
                          <a:solidFill>
                            <a:srgbClr val="000000"/>
                          </a:solidFill>
                        </a:defRPr>
                      </a:pPr>
                      <a:r>
                        <a:rPr b="1" sz="2100">
                          <a:solidFill>
                            <a:srgbClr val="FFFFFF"/>
                          </a:solidFill>
                          <a:sym typeface="Helvetica"/>
                        </a:rPr>
                        <a:t>Next 500 TB / month</a:t>
                      </a:r>
                    </a:p>
                  </a:txBody>
                  <a:tcPr marL="50800" marR="50800" marT="50800" marB="50800" anchor="ctr" anchorCtr="0" horzOverflow="overflow"/>
                </a:tc>
                <a:tc>
                  <a:txBody>
                    <a:bodyPr/>
                    <a:lstStyle/>
                    <a:p>
                      <a:pPr lvl="0" defTabSz="914400"/>
                      <a:r>
                        <a:rPr sz="2100"/>
                        <a:t>$0.0285 per GB</a:t>
                      </a:r>
                    </a:p>
                  </a:txBody>
                  <a:tcPr marL="50800" marR="50800" marT="50800" marB="50800" anchor="ctr" anchorCtr="0" horzOverflow="overflow"/>
                </a:tc>
                <a:tc>
                  <a:txBody>
                    <a:bodyPr/>
                    <a:lstStyle/>
                    <a:p>
                      <a:pPr lvl="0" defTabSz="914400"/>
                      <a:r>
                        <a:rPr sz="2100"/>
                        <a:t>$0.0228 per GB</a:t>
                      </a:r>
                    </a:p>
                  </a:txBody>
                  <a:tcPr marL="50800" marR="50800" marT="50800" marB="50800" anchor="ctr" anchorCtr="0" horzOverflow="overflow"/>
                </a:tc>
              </a:tr>
              <a:tr h="754806">
                <a:tc>
                  <a:txBody>
                    <a:bodyPr/>
                    <a:lstStyle/>
                    <a:p>
                      <a:pPr lvl="0" defTabSz="914400">
                        <a:defRPr b="0">
                          <a:solidFill>
                            <a:srgbClr val="000000"/>
                          </a:solidFill>
                        </a:defRPr>
                      </a:pPr>
                      <a:r>
                        <a:rPr b="1" sz="2100">
                          <a:solidFill>
                            <a:srgbClr val="FFFFFF"/>
                          </a:solidFill>
                          <a:sym typeface="Helvetica"/>
                        </a:rPr>
                        <a:t>Next 4000 TB / month</a:t>
                      </a:r>
                    </a:p>
                  </a:txBody>
                  <a:tcPr marL="50800" marR="50800" marT="50800" marB="50800" anchor="ctr" anchorCtr="0" horzOverflow="overflow"/>
                </a:tc>
                <a:tc>
                  <a:txBody>
                    <a:bodyPr/>
                    <a:lstStyle/>
                    <a:p>
                      <a:pPr lvl="0" defTabSz="914400"/>
                      <a:r>
                        <a:rPr sz="2100"/>
                        <a:t>$0.0280 per GB</a:t>
                      </a:r>
                    </a:p>
                  </a:txBody>
                  <a:tcPr marL="50800" marR="50800" marT="50800" marB="50800" anchor="ctr" anchorCtr="0" horzOverflow="overflow"/>
                </a:tc>
                <a:tc>
                  <a:txBody>
                    <a:bodyPr/>
                    <a:lstStyle/>
                    <a:p>
                      <a:pPr lvl="0" defTabSz="914400"/>
                      <a:r>
                        <a:rPr sz="2100"/>
                        <a:t>$0.0224 per GB</a:t>
                      </a:r>
                    </a:p>
                  </a:txBody>
                  <a:tcPr marL="50800" marR="50800" marT="50800" marB="50800" anchor="ctr" anchorCtr="0" horzOverflow="overflow"/>
                </a:tc>
              </a:tr>
              <a:tr h="754806">
                <a:tc>
                  <a:txBody>
                    <a:bodyPr/>
                    <a:lstStyle/>
                    <a:p>
                      <a:pPr lvl="0" defTabSz="914400">
                        <a:defRPr b="0">
                          <a:solidFill>
                            <a:srgbClr val="000000"/>
                          </a:solidFill>
                        </a:defRPr>
                      </a:pPr>
                      <a:r>
                        <a:rPr b="1" sz="2100">
                          <a:solidFill>
                            <a:srgbClr val="FFFFFF"/>
                          </a:solidFill>
                          <a:sym typeface="Helvetica"/>
                        </a:rPr>
                        <a:t>Over 5000 TB / month</a:t>
                      </a:r>
                    </a:p>
                  </a:txBody>
                  <a:tcPr marL="50800" marR="50800" marT="50800" marB="50800" anchor="ctr" anchorCtr="0" horzOverflow="overflow"/>
                </a:tc>
                <a:tc>
                  <a:txBody>
                    <a:bodyPr/>
                    <a:lstStyle/>
                    <a:p>
                      <a:pPr lvl="0" defTabSz="914400"/>
                      <a:r>
                        <a:rPr sz="2100"/>
                        <a:t>$0.0275 per GB</a:t>
                      </a:r>
                    </a:p>
                  </a:txBody>
                  <a:tcPr marL="50800" marR="50800" marT="50800" marB="50800" anchor="ctr" anchorCtr="0" horzOverflow="overflow"/>
                </a:tc>
                <a:tc>
                  <a:txBody>
                    <a:bodyPr/>
                    <a:lstStyle/>
                    <a:p>
                      <a:pPr lvl="0" defTabSz="914400"/>
                      <a:r>
                        <a:rPr sz="2100"/>
                        <a:t>$0.0220 per GB</a:t>
                      </a:r>
                    </a:p>
                  </a:txBody>
                  <a:tcPr marL="50800" marR="50800" marT="50800" marB="50800" anchor="ctr" anchorCtr="0" horzOverflow="overflow"/>
                </a:tc>
              </a:tr>
            </a:tbl>
          </a:graphicData>
        </a:graphic>
      </p:graphicFrame>
      <p:sp>
        <p:nvSpPr>
          <p:cNvPr id="89" name="Shape 89"/>
          <p:cNvSpPr/>
          <p:nvPr/>
        </p:nvSpPr>
        <p:spPr>
          <a:xfrm>
            <a:off x="950938" y="8761373"/>
            <a:ext cx="3696920"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i="1" u="sng">
                <a:solidFill>
                  <a:srgbClr val="53585F"/>
                </a:solidFill>
                <a:hlinkClick r:id="rId2" invalidUrl="" action="" tgtFrame="" tooltip="" history="1" highlightClick="0" endSnd="0"/>
              </a:rPr>
              <a:t>http://aws.amazon.com/s3/pricing/</a:t>
            </a:r>
            <a:r>
              <a:rPr i="1">
                <a:solidFill>
                  <a:srgbClr val="53585F"/>
                </a:solidFill>
              </a:rPr>
              <a:t> </a:t>
            </a:r>
          </a:p>
        </p:txBody>
      </p:sp>
      <p:sp>
        <p:nvSpPr>
          <p:cNvPr id="90" name="Shape 90"/>
          <p:cNvSpPr/>
          <p:nvPr/>
        </p:nvSpPr>
        <p:spPr>
          <a:xfrm>
            <a:off x="5545856" y="8748673"/>
            <a:ext cx="6490209"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2000">
                <a:solidFill>
                  <a:srgbClr val="53585F"/>
                </a:solidFill>
              </a:defRPr>
            </a:lvl1pPr>
          </a:lstStyle>
          <a:p>
            <a:pPr lvl="0">
              <a:defRPr i="0" sz="1800">
                <a:solidFill>
                  <a:srgbClr val="000000"/>
                </a:solidFill>
              </a:defRPr>
            </a:pPr>
            <a:r>
              <a:rPr i="1" sz="2000">
                <a:solidFill>
                  <a:srgbClr val="53585F"/>
                </a:solidFill>
              </a:rPr>
              <a:t>*** Jan 2015, prices for Asia Pacific (Singapore) Region </a:t>
            </a:r>
          </a:p>
        </p:txBody>
      </p:sp>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2" name="Shape 92"/>
          <p:cNvSpPr/>
          <p:nvPr>
            <p:ph type="title"/>
          </p:nvPr>
        </p:nvSpPr>
        <p:spPr>
          <a:prstGeom prst="rect">
            <a:avLst/>
          </a:prstGeom>
        </p:spPr>
        <p:txBody>
          <a:bodyPr/>
          <a:lstStyle>
            <a:lvl1pPr defTabSz="560831">
              <a:defRPr sz="7679"/>
            </a:lvl1pPr>
          </a:lstStyle>
          <a:p>
            <a:pPr lvl="0">
              <a:defRPr sz="1800"/>
            </a:pPr>
            <a:r>
              <a:rPr sz="7679"/>
              <a:t>AWS S3: Request Pricing</a:t>
            </a:r>
          </a:p>
        </p:txBody>
      </p:sp>
      <p:sp>
        <p:nvSpPr>
          <p:cNvPr id="93" name="Shape 93"/>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graphicFrame>
        <p:nvGraphicFramePr>
          <p:cNvPr id="94" name="Table 94"/>
          <p:cNvGraphicFramePr/>
          <p:nvPr/>
        </p:nvGraphicFramePr>
        <p:xfrm>
          <a:off x="1101655" y="3462895"/>
          <a:ext cx="10801490" cy="3661909"/>
        </p:xfrm>
        <a:graphic xmlns:a="http://schemas.openxmlformats.org/drawingml/2006/main">
          <a:graphicData uri="http://schemas.openxmlformats.org/drawingml/2006/table">
            <a:tbl>
              <a:tblPr firstCol="1" firstRow="0" lastCol="0" lastRow="0" bandCol="0" bandRow="1" rtl="0">
                <a:tableStyleId>{4C3C2611-4C71-4FC5-86AE-919BDF0F9419}</a:tableStyleId>
              </a:tblPr>
              <a:tblGrid>
                <a:gridCol w="5179575"/>
                <a:gridCol w="5621914"/>
              </a:tblGrid>
              <a:tr h="615488">
                <a:tc>
                  <a:txBody>
                    <a:bodyPr/>
                    <a:lstStyle/>
                    <a:p>
                      <a:pPr lvl="0" defTabSz="914400">
                        <a:defRPr b="0">
                          <a:solidFill>
                            <a:srgbClr val="000000"/>
                          </a:solidFill>
                        </a:defRPr>
                      </a:pPr>
                      <a:r>
                        <a:rPr b="1" sz="2100">
                          <a:solidFill>
                            <a:srgbClr val="FFFFFF"/>
                          </a:solidFill>
                          <a:sym typeface="Helvetica"/>
                        </a:rPr>
                        <a:t>Method</a:t>
                      </a:r>
                    </a:p>
                  </a:txBody>
                  <a:tcPr marL="50800" marR="50800" marT="50800" marB="50800" anchor="ctr" anchorCtr="0" horzOverflow="overflow">
                    <a:solidFill>
                      <a:srgbClr val="0365C0"/>
                    </a:solidFill>
                  </a:tcPr>
                </a:tc>
                <a:tc>
                  <a:txBody>
                    <a:bodyPr/>
                    <a:lstStyle/>
                    <a:p>
                      <a:pPr lvl="0" defTabSz="914400"/>
                      <a:r>
                        <a:rPr b="1" sz="2200">
                          <a:solidFill>
                            <a:srgbClr val="FFFFFF"/>
                          </a:solidFill>
                          <a:latin typeface="Helvetica"/>
                          <a:ea typeface="Helvetica"/>
                          <a:cs typeface="Helvetica"/>
                          <a:sym typeface="Helvetica"/>
                        </a:rPr>
                        <a:t>Pricing</a:t>
                      </a:r>
                    </a:p>
                  </a:txBody>
                  <a:tcPr marL="50800" marR="50800" marT="50800" marB="50800" anchor="ctr" anchorCtr="0" horzOverflow="overflow">
                    <a:solidFill>
                      <a:srgbClr val="0365C0"/>
                    </a:solidFill>
                  </a:tcPr>
                </a:tc>
              </a:tr>
              <a:tr h="1015473">
                <a:tc>
                  <a:txBody>
                    <a:bodyPr/>
                    <a:lstStyle/>
                    <a:p>
                      <a:pPr lvl="0" defTabSz="914400">
                        <a:defRPr b="0">
                          <a:solidFill>
                            <a:srgbClr val="000000"/>
                          </a:solidFill>
                        </a:defRPr>
                      </a:pPr>
                      <a:r>
                        <a:rPr b="1" sz="2100">
                          <a:solidFill>
                            <a:srgbClr val="FFFFFF"/>
                          </a:solidFill>
                          <a:sym typeface="Helvetica"/>
                        </a:rPr>
                        <a:t>PUT, COPY, POST, or LIST Requests</a:t>
                      </a:r>
                    </a:p>
                  </a:txBody>
                  <a:tcPr marL="50800" marR="50800" marT="50800" marB="50800" anchor="ctr" anchorCtr="0" horzOverflow="overflow"/>
                </a:tc>
                <a:tc>
                  <a:txBody>
                    <a:bodyPr/>
                    <a:lstStyle/>
                    <a:p>
                      <a:pPr lvl="0" defTabSz="914400"/>
                      <a:r>
                        <a:rPr sz="2100"/>
                        <a:t>$0.005 per 1,000 requests</a:t>
                      </a:r>
                    </a:p>
                  </a:txBody>
                  <a:tcPr marL="50800" marR="50800" marT="50800" marB="50800" anchor="ctr" anchorCtr="0" horzOverflow="overflow"/>
                </a:tc>
              </a:tr>
              <a:tr h="1015473">
                <a:tc>
                  <a:txBody>
                    <a:bodyPr/>
                    <a:lstStyle/>
                    <a:p>
                      <a:pPr lvl="0" defTabSz="914400">
                        <a:defRPr b="0">
                          <a:solidFill>
                            <a:srgbClr val="000000"/>
                          </a:solidFill>
                        </a:defRPr>
                      </a:pPr>
                      <a:r>
                        <a:rPr b="1" sz="2100">
                          <a:solidFill>
                            <a:srgbClr val="FFFFFF"/>
                          </a:solidFill>
                          <a:sym typeface="Helvetica"/>
                        </a:rPr>
                        <a:t>Delete Requests</a:t>
                      </a:r>
                    </a:p>
                  </a:txBody>
                  <a:tcPr marL="50800" marR="50800" marT="50800" marB="50800" anchor="ctr" anchorCtr="0" horzOverflow="overflow"/>
                </a:tc>
                <a:tc>
                  <a:txBody>
                    <a:bodyPr/>
                    <a:lstStyle/>
                    <a:p>
                      <a:pPr lvl="0" defTabSz="914400"/>
                      <a:r>
                        <a:rPr sz="2100"/>
                        <a:t>Free (No charge for delete requests of Standard or RRS objects.)</a:t>
                      </a:r>
                    </a:p>
                  </a:txBody>
                  <a:tcPr marL="50800" marR="50800" marT="50800" marB="50800" anchor="ctr" anchorCtr="0" horzOverflow="overflow"/>
                </a:tc>
              </a:tr>
              <a:tr h="1015473">
                <a:tc>
                  <a:txBody>
                    <a:bodyPr/>
                    <a:lstStyle/>
                    <a:p>
                      <a:pPr lvl="0" defTabSz="914400">
                        <a:defRPr b="0">
                          <a:solidFill>
                            <a:srgbClr val="000000"/>
                          </a:solidFill>
                        </a:defRPr>
                      </a:pPr>
                      <a:r>
                        <a:rPr b="1" sz="2100">
                          <a:solidFill>
                            <a:srgbClr val="FFFFFF"/>
                          </a:solidFill>
                          <a:sym typeface="Helvetica"/>
                        </a:rPr>
                        <a:t>GET and all other Requests</a:t>
                      </a:r>
                    </a:p>
                  </a:txBody>
                  <a:tcPr marL="50800" marR="50800" marT="50800" marB="50800" anchor="ctr" anchorCtr="0" horzOverflow="overflow"/>
                </a:tc>
                <a:tc>
                  <a:txBody>
                    <a:bodyPr/>
                    <a:lstStyle/>
                    <a:p>
                      <a:pPr lvl="0" defTabSz="914400"/>
                      <a:r>
                        <a:rPr sz="2100"/>
                        <a:t>$0.004 per 10,000 requests</a:t>
                      </a:r>
                    </a:p>
                  </a:txBody>
                  <a:tcPr marL="50800" marR="50800" marT="50800" marB="50800" anchor="ctr" anchorCtr="0" horzOverflow="overflow"/>
                </a:tc>
              </a:tr>
            </a:tbl>
          </a:graphicData>
        </a:graphic>
      </p:graphicFrame>
      <p:sp>
        <p:nvSpPr>
          <p:cNvPr id="95" name="Shape 95"/>
          <p:cNvSpPr/>
          <p:nvPr/>
        </p:nvSpPr>
        <p:spPr>
          <a:xfrm>
            <a:off x="950938" y="8761373"/>
            <a:ext cx="3696920"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i="1" u="sng">
                <a:solidFill>
                  <a:srgbClr val="53585F"/>
                </a:solidFill>
                <a:hlinkClick r:id="rId2" invalidUrl="" action="" tgtFrame="" tooltip="" history="1" highlightClick="0" endSnd="0"/>
              </a:rPr>
              <a:t>http://aws.amazon.com/s3/pricing/</a:t>
            </a:r>
            <a:r>
              <a:rPr i="1">
                <a:solidFill>
                  <a:srgbClr val="53585F"/>
                </a:solidFill>
              </a:rPr>
              <a:t> </a:t>
            </a:r>
          </a:p>
        </p:txBody>
      </p:sp>
      <p:sp>
        <p:nvSpPr>
          <p:cNvPr id="96" name="Shape 96"/>
          <p:cNvSpPr/>
          <p:nvPr/>
        </p:nvSpPr>
        <p:spPr>
          <a:xfrm>
            <a:off x="5510421" y="8748673"/>
            <a:ext cx="6490209"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2000">
                <a:solidFill>
                  <a:srgbClr val="53585F"/>
                </a:solidFill>
              </a:defRPr>
            </a:lvl1pPr>
          </a:lstStyle>
          <a:p>
            <a:pPr lvl="0">
              <a:defRPr i="0" sz="1800">
                <a:solidFill>
                  <a:srgbClr val="000000"/>
                </a:solidFill>
              </a:defRPr>
            </a:pPr>
            <a:r>
              <a:rPr i="1" sz="2000">
                <a:solidFill>
                  <a:srgbClr val="53585F"/>
                </a:solidFill>
              </a:rPr>
              <a:t>*** Jan 2015, prices for Asia Pacific (Singapore) Region </a:t>
            </a:r>
          </a:p>
        </p:txBody>
      </p:sp>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8" name="Shape 98"/>
          <p:cNvSpPr/>
          <p:nvPr>
            <p:ph type="title"/>
          </p:nvPr>
        </p:nvSpPr>
        <p:spPr>
          <a:xfrm>
            <a:off x="952500" y="426782"/>
            <a:ext cx="11099800" cy="1269620"/>
          </a:xfrm>
          <a:prstGeom prst="rect">
            <a:avLst/>
          </a:prstGeom>
        </p:spPr>
        <p:txBody>
          <a:bodyPr/>
          <a:lstStyle>
            <a:lvl1pPr defTabSz="560831">
              <a:defRPr sz="7679"/>
            </a:lvl1pPr>
          </a:lstStyle>
          <a:p>
            <a:pPr lvl="0">
              <a:defRPr sz="1800"/>
            </a:pPr>
            <a:r>
              <a:rPr sz="7679"/>
              <a:t>AWS S3: Transfer Pricing</a:t>
            </a:r>
          </a:p>
        </p:txBody>
      </p:sp>
      <p:sp>
        <p:nvSpPr>
          <p:cNvPr id="99" name="Shape 99"/>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graphicFrame>
        <p:nvGraphicFramePr>
          <p:cNvPr id="100" name="Table 100"/>
          <p:cNvGraphicFramePr/>
          <p:nvPr/>
        </p:nvGraphicFramePr>
        <p:xfrm>
          <a:off x="1036979" y="1967578"/>
          <a:ext cx="10930842" cy="6363160"/>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6324512"/>
                <a:gridCol w="4606329"/>
              </a:tblGrid>
              <a:tr h="530234">
                <a:tc>
                  <a:txBody>
                    <a:bodyPr/>
                    <a:lstStyle/>
                    <a:p>
                      <a:pPr lvl="0" defTabSz="914400">
                        <a:defRPr b="0">
                          <a:solidFill>
                            <a:srgbClr val="000000"/>
                          </a:solidFill>
                        </a:defRPr>
                      </a:pPr>
                      <a:r>
                        <a:rPr b="1" sz="2000">
                          <a:solidFill>
                            <a:srgbClr val="FFFFFF"/>
                          </a:solidFill>
                          <a:sym typeface="Helvetica"/>
                        </a:rPr>
                        <a:t>Data Transfer IN To Amazon S3</a:t>
                      </a:r>
                    </a:p>
                  </a:txBody>
                  <a:tcPr marL="50800" marR="50800" marT="50800" marB="50800" anchor="ctr" anchorCtr="0" horzOverflow="overflow"/>
                </a:tc>
                <a:tc>
                  <a:txBody>
                    <a:bodyPr/>
                    <a:lstStyle/>
                    <a:p>
                      <a:pPr lvl="0" defTabSz="914400">
                        <a:defRPr b="0">
                          <a:solidFill>
                            <a:srgbClr val="000000"/>
                          </a:solidFill>
                        </a:defRPr>
                      </a:pPr>
                      <a:r>
                        <a:rPr b="1" sz="2000">
                          <a:solidFill>
                            <a:srgbClr val="FFFFFF"/>
                          </a:solidFill>
                          <a:sym typeface="Helvetica"/>
                        </a:rPr>
                        <a:t>Pricing</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All data transfer in</a:t>
                      </a:r>
                    </a:p>
                  </a:txBody>
                  <a:tcPr marL="50800" marR="50800" marT="50800" marB="50800" anchor="ctr" anchorCtr="0" horzOverflow="overflow"/>
                </a:tc>
                <a:tc>
                  <a:txBody>
                    <a:bodyPr/>
                    <a:lstStyle/>
                    <a:p>
                      <a:pPr lvl="0" defTabSz="914400"/>
                      <a:r>
                        <a:rPr sz="2000"/>
                        <a:t>$0.000 per GB</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Data Transfer OUT From Amazon S3 To</a:t>
                      </a:r>
                    </a:p>
                  </a:txBody>
                  <a:tcPr marL="50800" marR="50800" marT="50800" marB="50800" anchor="ctr" anchorCtr="0" horzOverflow="overflow">
                    <a:solidFill>
                      <a:srgbClr val="0365C0"/>
                    </a:solidFill>
                  </a:tcPr>
                </a:tc>
                <a:tc>
                  <a:txBody>
                    <a:bodyPr/>
                    <a:lstStyle/>
                    <a:p>
                      <a:pPr lvl="0" defTabSz="914400">
                        <a:defRPr sz="2000"/>
                      </a:pPr>
                    </a:p>
                  </a:txBody>
                  <a:tcPr marL="50800" marR="50800" marT="50800" marB="50800" anchor="ctr" anchorCtr="0" horzOverflow="overflow">
                    <a:solidFill>
                      <a:srgbClr val="0365C0"/>
                    </a:solidFill>
                  </a:tcPr>
                </a:tc>
              </a:tr>
              <a:tr h="416637">
                <a:tc>
                  <a:txBody>
                    <a:bodyPr/>
                    <a:lstStyle/>
                    <a:p>
                      <a:pPr lvl="0" defTabSz="914400">
                        <a:defRPr b="0">
                          <a:solidFill>
                            <a:srgbClr val="000000"/>
                          </a:solidFill>
                        </a:defRPr>
                      </a:pPr>
                      <a:r>
                        <a:rPr b="1" sz="2000">
                          <a:solidFill>
                            <a:srgbClr val="FFFFFF"/>
                          </a:solidFill>
                          <a:sym typeface="Helvetica"/>
                        </a:rPr>
                        <a:t>Amazon EC2 in the same region</a:t>
                      </a:r>
                    </a:p>
                  </a:txBody>
                  <a:tcPr marL="50800" marR="50800" marT="50800" marB="50800" anchor="ctr" anchorCtr="0" horzOverflow="overflow"/>
                </a:tc>
                <a:tc>
                  <a:txBody>
                    <a:bodyPr/>
                    <a:lstStyle/>
                    <a:p>
                      <a:pPr lvl="0" defTabSz="914400"/>
                      <a:r>
                        <a:rPr sz="2000"/>
                        <a:t>$0.000 per GB</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Another AWS Region</a:t>
                      </a:r>
                    </a:p>
                  </a:txBody>
                  <a:tcPr marL="50800" marR="50800" marT="50800" marB="50800" anchor="ctr" anchorCtr="0" horzOverflow="overflow"/>
                </a:tc>
                <a:tc>
                  <a:txBody>
                    <a:bodyPr/>
                    <a:lstStyle/>
                    <a:p>
                      <a:pPr lvl="0" defTabSz="914400"/>
                      <a:r>
                        <a:rPr sz="2000"/>
                        <a:t>$0.090 per GB</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Amazon CloudFront</a:t>
                      </a:r>
                    </a:p>
                  </a:txBody>
                  <a:tcPr marL="50800" marR="50800" marT="50800" marB="50800" anchor="ctr" anchorCtr="0" horzOverflow="overflow"/>
                </a:tc>
                <a:tc>
                  <a:txBody>
                    <a:bodyPr/>
                    <a:lstStyle/>
                    <a:p>
                      <a:pPr lvl="0" defTabSz="914400"/>
                      <a:r>
                        <a:rPr sz="2000"/>
                        <a:t>$0.000 per GB</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Data Transfer OUT From Amazon S3 To Internet</a:t>
                      </a:r>
                    </a:p>
                  </a:txBody>
                  <a:tcPr marL="50800" marR="50800" marT="50800" marB="50800" anchor="ctr" anchorCtr="0" horzOverflow="overflow">
                    <a:solidFill>
                      <a:srgbClr val="0365C0"/>
                    </a:solidFill>
                  </a:tcPr>
                </a:tc>
                <a:tc>
                  <a:txBody>
                    <a:bodyPr/>
                    <a:lstStyle/>
                    <a:p>
                      <a:pPr lvl="0" defTabSz="914400">
                        <a:defRPr sz="2000"/>
                      </a:pPr>
                    </a:p>
                  </a:txBody>
                  <a:tcPr marL="50800" marR="50800" marT="50800" marB="50800" anchor="ctr" anchorCtr="0" horzOverflow="overflow">
                    <a:solidFill>
                      <a:srgbClr val="0365C0"/>
                    </a:solidFill>
                  </a:tcPr>
                </a:tc>
              </a:tr>
              <a:tr h="416637">
                <a:tc>
                  <a:txBody>
                    <a:bodyPr/>
                    <a:lstStyle/>
                    <a:p>
                      <a:pPr lvl="0" defTabSz="914400">
                        <a:defRPr b="0">
                          <a:solidFill>
                            <a:srgbClr val="000000"/>
                          </a:solidFill>
                        </a:defRPr>
                      </a:pPr>
                      <a:r>
                        <a:rPr b="1" sz="2000">
                          <a:solidFill>
                            <a:srgbClr val="FFFFFF"/>
                          </a:solidFill>
                          <a:sym typeface="Helvetica"/>
                        </a:rPr>
                        <a:t>First 1 GB / month</a:t>
                      </a:r>
                    </a:p>
                  </a:txBody>
                  <a:tcPr marL="50800" marR="50800" marT="50800" marB="50800" anchor="ctr" anchorCtr="0" horzOverflow="overflow"/>
                </a:tc>
                <a:tc>
                  <a:txBody>
                    <a:bodyPr/>
                    <a:lstStyle/>
                    <a:p>
                      <a:pPr lvl="0" defTabSz="914400"/>
                      <a:r>
                        <a:rPr sz="2000"/>
                        <a:t>$0.000 per GB</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Up to 10 TB / month</a:t>
                      </a:r>
                    </a:p>
                  </a:txBody>
                  <a:tcPr marL="50800" marR="50800" marT="50800" marB="50800" anchor="ctr" anchorCtr="0" horzOverflow="overflow"/>
                </a:tc>
                <a:tc>
                  <a:txBody>
                    <a:bodyPr/>
                    <a:lstStyle/>
                    <a:p>
                      <a:pPr lvl="0" defTabSz="914400"/>
                      <a:r>
                        <a:rPr sz="2000"/>
                        <a:t>$0.120 per GB</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Next 40 TB / month</a:t>
                      </a:r>
                    </a:p>
                  </a:txBody>
                  <a:tcPr marL="50800" marR="50800" marT="50800" marB="50800" anchor="ctr" anchorCtr="0" horzOverflow="overflow"/>
                </a:tc>
                <a:tc>
                  <a:txBody>
                    <a:bodyPr/>
                    <a:lstStyle/>
                    <a:p>
                      <a:pPr lvl="0" defTabSz="914400"/>
                      <a:r>
                        <a:rPr sz="2000"/>
                        <a:t>$0.085 per GB</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Next 100 TB / month</a:t>
                      </a:r>
                    </a:p>
                  </a:txBody>
                  <a:tcPr marL="50800" marR="50800" marT="50800" marB="50800" anchor="ctr" anchorCtr="0" horzOverflow="overflow"/>
                </a:tc>
                <a:tc>
                  <a:txBody>
                    <a:bodyPr/>
                    <a:lstStyle/>
                    <a:p>
                      <a:pPr lvl="0" defTabSz="914400"/>
                      <a:r>
                        <a:rPr sz="2000"/>
                        <a:t>$0.082 per GB</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Next 350 TB / month</a:t>
                      </a:r>
                    </a:p>
                  </a:txBody>
                  <a:tcPr marL="50800" marR="50800" marT="50800" marB="50800" anchor="ctr" anchorCtr="0" horzOverflow="overflow"/>
                </a:tc>
                <a:tc>
                  <a:txBody>
                    <a:bodyPr/>
                    <a:lstStyle/>
                    <a:p>
                      <a:pPr lvl="0" defTabSz="914400"/>
                      <a:r>
                        <a:rPr sz="2000"/>
                        <a:t>$0.080 per GB</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Next 524 TB / month</a:t>
                      </a:r>
                    </a:p>
                  </a:txBody>
                  <a:tcPr marL="50800" marR="50800" marT="50800" marB="50800" anchor="ctr" anchorCtr="0" horzOverflow="overflow"/>
                </a:tc>
                <a:tc>
                  <a:txBody>
                    <a:bodyPr/>
                    <a:lstStyle/>
                    <a:p>
                      <a:pPr lvl="0" defTabSz="914400"/>
                      <a:r>
                        <a:rPr sz="2000"/>
                        <a:t>Contact Amazon</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Next 4 PB / month</a:t>
                      </a:r>
                    </a:p>
                  </a:txBody>
                  <a:tcPr marL="50800" marR="50800" marT="50800" marB="50800" anchor="ctr" anchorCtr="0" horzOverflow="overflow"/>
                </a:tc>
                <a:tc>
                  <a:txBody>
                    <a:bodyPr/>
                    <a:lstStyle/>
                    <a:p>
                      <a:pPr lvl="0" defTabSz="914400"/>
                      <a:r>
                        <a:rPr sz="2000"/>
                        <a:t>Contact Amazon</a:t>
                      </a:r>
                    </a:p>
                  </a:txBody>
                  <a:tcPr marL="50800" marR="50800" marT="50800" marB="50800" anchor="ctr" anchorCtr="0" horzOverflow="overflow"/>
                </a:tc>
              </a:tr>
              <a:tr h="416637">
                <a:tc>
                  <a:txBody>
                    <a:bodyPr/>
                    <a:lstStyle/>
                    <a:p>
                      <a:pPr lvl="0" defTabSz="914400">
                        <a:defRPr b="0">
                          <a:solidFill>
                            <a:srgbClr val="000000"/>
                          </a:solidFill>
                        </a:defRPr>
                      </a:pPr>
                      <a:r>
                        <a:rPr b="1" sz="2000">
                          <a:solidFill>
                            <a:srgbClr val="FFFFFF"/>
                          </a:solidFill>
                          <a:sym typeface="Helvetica"/>
                        </a:rPr>
                        <a:t>Greater than 5 PB / month</a:t>
                      </a:r>
                    </a:p>
                  </a:txBody>
                  <a:tcPr marL="50800" marR="50800" marT="50800" marB="50800" anchor="ctr" anchorCtr="0" horzOverflow="overflow"/>
                </a:tc>
                <a:tc>
                  <a:txBody>
                    <a:bodyPr/>
                    <a:lstStyle/>
                    <a:p>
                      <a:pPr lvl="0" defTabSz="914400"/>
                      <a:r>
                        <a:rPr sz="2000"/>
                        <a:t>Contact Amazon</a:t>
                      </a:r>
                    </a:p>
                  </a:txBody>
                  <a:tcPr marL="50800" marR="50800" marT="50800" marB="50800" anchor="ctr" anchorCtr="0" horzOverflow="overflow"/>
                </a:tc>
              </a:tr>
            </a:tbl>
          </a:graphicData>
        </a:graphic>
      </p:graphicFrame>
      <p:sp>
        <p:nvSpPr>
          <p:cNvPr id="101" name="Shape 101"/>
          <p:cNvSpPr/>
          <p:nvPr/>
        </p:nvSpPr>
        <p:spPr>
          <a:xfrm>
            <a:off x="950938" y="8761373"/>
            <a:ext cx="3696920" cy="381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pPr>
            <a:r>
              <a:rPr i="1" u="sng">
                <a:solidFill>
                  <a:srgbClr val="53585F"/>
                </a:solidFill>
                <a:hlinkClick r:id="rId2" invalidUrl="" action="" tgtFrame="" tooltip="" history="1" highlightClick="0" endSnd="0"/>
              </a:rPr>
              <a:t>http://aws.amazon.com/s3/pricing/</a:t>
            </a:r>
            <a:r>
              <a:rPr i="1">
                <a:solidFill>
                  <a:srgbClr val="53585F"/>
                </a:solidFill>
              </a:rPr>
              <a:t> </a:t>
            </a:r>
          </a:p>
        </p:txBody>
      </p:sp>
      <p:sp>
        <p:nvSpPr>
          <p:cNvPr id="102" name="Shape 102"/>
          <p:cNvSpPr/>
          <p:nvPr/>
        </p:nvSpPr>
        <p:spPr>
          <a:xfrm>
            <a:off x="5528138" y="8748673"/>
            <a:ext cx="6490209"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2000">
                <a:solidFill>
                  <a:srgbClr val="53585F"/>
                </a:solidFill>
              </a:defRPr>
            </a:lvl1pPr>
          </a:lstStyle>
          <a:p>
            <a:pPr lvl="0">
              <a:defRPr i="0" sz="1800">
                <a:solidFill>
                  <a:srgbClr val="000000"/>
                </a:solidFill>
              </a:defRPr>
            </a:pPr>
            <a:r>
              <a:rPr i="1" sz="2000">
                <a:solidFill>
                  <a:srgbClr val="53585F"/>
                </a:solidFill>
              </a:rPr>
              <a:t>*** Jan 2015, prices for Asia Pacific (Singapore) Region </a:t>
            </a: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4" name="Shape 104"/>
          <p:cNvSpPr/>
          <p:nvPr>
            <p:ph type="title"/>
          </p:nvPr>
        </p:nvSpPr>
        <p:spPr>
          <a:prstGeom prst="rect">
            <a:avLst/>
          </a:prstGeom>
        </p:spPr>
        <p:txBody>
          <a:bodyPr/>
          <a:lstStyle/>
          <a:p>
            <a:pPr lvl="0">
              <a:defRPr sz="1800"/>
            </a:pPr>
            <a:r>
              <a:rPr sz="8000"/>
              <a:t>Amazon CloudFront</a:t>
            </a:r>
          </a:p>
        </p:txBody>
      </p:sp>
      <p:sp>
        <p:nvSpPr>
          <p:cNvPr id="105" name="Shape 105"/>
          <p:cNvSpPr/>
          <p:nvPr>
            <p:ph type="body" idx="1"/>
          </p:nvPr>
        </p:nvSpPr>
        <p:spPr>
          <a:prstGeom prst="rect">
            <a:avLst/>
          </a:prstGeom>
        </p:spPr>
        <p:txBody>
          <a:bodyPr/>
          <a:lstStyle/>
          <a:p>
            <a:pPr lvl="0" marL="315594" indent="-315594" defTabSz="414781">
              <a:spcBef>
                <a:spcPts val="2900"/>
              </a:spcBef>
              <a:defRPr sz="1800"/>
            </a:pPr>
            <a:r>
              <a:rPr sz="2556"/>
              <a:t>Amazon CloudFront is a </a:t>
            </a:r>
            <a:r>
              <a:rPr sz="2556">
                <a:latin typeface="Helvetica"/>
                <a:ea typeface="Helvetica"/>
                <a:cs typeface="Helvetica"/>
                <a:sym typeface="Helvetica"/>
              </a:rPr>
              <a:t>content delivery web service</a:t>
            </a:r>
            <a:r>
              <a:rPr sz="2556"/>
              <a:t>. It integrates with other Amazon Web Services products to give developers and businesses an easy way to distribute content to end users with low latency, high data transfer speeds, and no minimum usage commitments.</a:t>
            </a:r>
            <a:endParaRPr sz="2556"/>
          </a:p>
          <a:p>
            <a:pPr lvl="0" marL="315594" indent="-315594" defTabSz="414781">
              <a:spcBef>
                <a:spcPts val="2900"/>
              </a:spcBef>
              <a:defRPr sz="1800"/>
            </a:pPr>
            <a:r>
              <a:rPr sz="2556"/>
              <a:t>Amazon CloudFront can be used to deliver your entire website, including </a:t>
            </a:r>
            <a:r>
              <a:rPr sz="2556">
                <a:latin typeface="Helvetica"/>
                <a:ea typeface="Helvetica"/>
                <a:cs typeface="Helvetica"/>
                <a:sym typeface="Helvetica"/>
              </a:rPr>
              <a:t>dynamic, static, streaming, and interactive content</a:t>
            </a:r>
            <a:r>
              <a:rPr sz="2556"/>
              <a:t> using global network of </a:t>
            </a:r>
            <a:r>
              <a:rPr sz="2556">
                <a:latin typeface="Helvetica"/>
                <a:ea typeface="Helvetica"/>
                <a:cs typeface="Helvetica"/>
                <a:sym typeface="Helvetica"/>
              </a:rPr>
              <a:t>Edge Locations</a:t>
            </a:r>
            <a:r>
              <a:rPr sz="2556"/>
              <a:t>. </a:t>
            </a:r>
            <a:endParaRPr sz="2556"/>
          </a:p>
          <a:p>
            <a:pPr lvl="0" marL="315594" indent="-315594" defTabSz="414781">
              <a:spcBef>
                <a:spcPts val="2900"/>
              </a:spcBef>
              <a:defRPr sz="1800"/>
            </a:pPr>
            <a:r>
              <a:rPr sz="2556"/>
              <a:t>Requests for your content are </a:t>
            </a:r>
            <a:r>
              <a:rPr sz="2556">
                <a:latin typeface="Helvetica"/>
                <a:ea typeface="Helvetica"/>
                <a:cs typeface="Helvetica"/>
                <a:sym typeface="Helvetica"/>
              </a:rPr>
              <a:t>automatically</a:t>
            </a:r>
            <a:r>
              <a:rPr sz="2556"/>
              <a:t> routed to the nearest Edge Location, so content is delivered with the best possible performance.</a:t>
            </a:r>
            <a:endParaRPr sz="2556"/>
          </a:p>
          <a:p>
            <a:pPr lvl="0" marL="315594" indent="-315594" defTabSz="414781">
              <a:spcBef>
                <a:spcPts val="2900"/>
              </a:spcBef>
              <a:defRPr sz="1800"/>
            </a:pPr>
            <a:r>
              <a:rPr sz="2556"/>
              <a:t>Amazon CloudFront is optimized to work with other AWS, like S3, EC2, ELB, and Amazon Route 53, and also works seamlessly with any non-AWS origin server.</a:t>
            </a:r>
          </a:p>
        </p:txBody>
      </p:sp>
      <p:sp>
        <p:nvSpPr>
          <p:cNvPr id="106" name="Shape 10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8" name="Shape 108"/>
          <p:cNvSpPr/>
          <p:nvPr>
            <p:ph type="title"/>
          </p:nvPr>
        </p:nvSpPr>
        <p:spPr>
          <a:prstGeom prst="rect">
            <a:avLst/>
          </a:prstGeom>
        </p:spPr>
        <p:txBody>
          <a:bodyPr/>
          <a:lstStyle>
            <a:lvl1pPr>
              <a:defRPr sz="5100"/>
            </a:lvl1pPr>
          </a:lstStyle>
          <a:p>
            <a:pPr lvl="0">
              <a:defRPr sz="1800"/>
            </a:pPr>
            <a:r>
              <a:rPr sz="5100"/>
              <a:t>Content Delivery with Amazon CloudFront</a:t>
            </a:r>
          </a:p>
        </p:txBody>
      </p:sp>
      <p:sp>
        <p:nvSpPr>
          <p:cNvPr id="109" name="Shape 109"/>
          <p:cNvSpPr/>
          <p:nvPr>
            <p:ph type="body" idx="1"/>
          </p:nvPr>
        </p:nvSpPr>
        <p:spPr>
          <a:xfrm>
            <a:off x="952500" y="2956481"/>
            <a:ext cx="11099800" cy="2636233"/>
          </a:xfrm>
          <a:prstGeom prst="rect">
            <a:avLst/>
          </a:prstGeom>
        </p:spPr>
        <p:txBody>
          <a:bodyPr/>
          <a:lstStyle/>
          <a:p>
            <a:pPr lvl="0" marL="360045" indent="-360045" defTabSz="473201">
              <a:spcBef>
                <a:spcPts val="3400"/>
              </a:spcBef>
              <a:defRPr sz="1800"/>
            </a:pPr>
            <a:r>
              <a:rPr sz="2916"/>
              <a:t>Can be use to delivery your website, including dynamic, static and streaming content using a global network of edge locations.</a:t>
            </a:r>
            <a:endParaRPr sz="2916"/>
          </a:p>
          <a:p>
            <a:pPr lvl="0" marL="360045" indent="-360045" defTabSz="473201">
              <a:spcBef>
                <a:spcPts val="3400"/>
              </a:spcBef>
              <a:defRPr sz="1800"/>
            </a:pPr>
            <a:r>
              <a:rPr sz="2916"/>
              <a:t>Requests for your content is delivered with the best possible performance.</a:t>
            </a:r>
          </a:p>
        </p:txBody>
      </p:sp>
      <p:sp>
        <p:nvSpPr>
          <p:cNvPr id="110" name="Shape 110"/>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111" name="pasted-image-enhanced.png"/>
          <p:cNvPicPr/>
          <p:nvPr/>
        </p:nvPicPr>
        <p:blipFill>
          <a:blip r:embed="rId2">
            <a:extLst/>
          </a:blip>
          <a:stretch>
            <a:fillRect/>
          </a:stretch>
        </p:blipFill>
        <p:spPr>
          <a:xfrm>
            <a:off x="2253403" y="5814897"/>
            <a:ext cx="8497994" cy="2799673"/>
          </a:xfrm>
          <a:prstGeom prst="rect">
            <a:avLst/>
          </a:prstGeom>
          <a:ln w="12700">
            <a:miter lim="400000"/>
          </a:ln>
        </p:spPr>
      </p:pic>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3" name="Shape 113"/>
          <p:cNvSpPr/>
          <p:nvPr>
            <p:ph type="title"/>
          </p:nvPr>
        </p:nvSpPr>
        <p:spPr>
          <a:prstGeom prst="rect">
            <a:avLst/>
          </a:prstGeom>
        </p:spPr>
        <p:txBody>
          <a:bodyPr/>
          <a:lstStyle/>
          <a:p>
            <a:pPr lvl="0">
              <a:defRPr sz="1800"/>
            </a:pPr>
            <a:r>
              <a:rPr sz="8000"/>
              <a:t>Amazon CloudFront</a:t>
            </a:r>
          </a:p>
        </p:txBody>
      </p:sp>
      <p:sp>
        <p:nvSpPr>
          <p:cNvPr id="114" name="Shape 114"/>
          <p:cNvSpPr/>
          <p:nvPr>
            <p:ph type="body" idx="1"/>
          </p:nvPr>
        </p:nvSpPr>
        <p:spPr>
          <a:xfrm>
            <a:off x="952500" y="2603500"/>
            <a:ext cx="7300907" cy="6286500"/>
          </a:xfrm>
          <a:prstGeom prst="rect">
            <a:avLst/>
          </a:prstGeom>
        </p:spPr>
        <p:txBody>
          <a:bodyPr/>
          <a:lstStyle/>
          <a:p>
            <a:pPr lvl="0">
              <a:defRPr sz="1800"/>
            </a:pPr>
            <a:r>
              <a:rPr sz="3600"/>
              <a:t>Global Content Delivery Network</a:t>
            </a:r>
            <a:endParaRPr sz="3600"/>
          </a:p>
          <a:p>
            <a:pPr lvl="1">
              <a:spcBef>
                <a:spcPts val="2200"/>
              </a:spcBef>
              <a:defRPr sz="1800"/>
            </a:pPr>
            <a:r>
              <a:rPr sz="3000"/>
              <a:t>Cache content at edge locations.</a:t>
            </a:r>
            <a:endParaRPr sz="3000"/>
          </a:p>
          <a:p>
            <a:pPr lvl="1">
              <a:spcBef>
                <a:spcPts val="2200"/>
              </a:spcBef>
              <a:defRPr sz="1800"/>
            </a:pPr>
            <a:r>
              <a:rPr sz="3000"/>
              <a:t>Closer to users around the world.</a:t>
            </a:r>
            <a:endParaRPr sz="3000"/>
          </a:p>
          <a:p>
            <a:pPr lvl="1">
              <a:spcBef>
                <a:spcPts val="2200"/>
              </a:spcBef>
              <a:defRPr sz="1800"/>
            </a:pPr>
            <a:r>
              <a:rPr sz="3000"/>
              <a:t>Use Amazon S3 or custom origin.</a:t>
            </a:r>
            <a:endParaRPr sz="3000"/>
          </a:p>
          <a:p>
            <a:pPr lvl="1">
              <a:spcBef>
                <a:spcPts val="2200"/>
              </a:spcBef>
              <a:defRPr sz="1800"/>
            </a:pPr>
            <a:r>
              <a:rPr sz="3000"/>
              <a:t>Integrates with other AWS Services.</a:t>
            </a:r>
            <a:endParaRPr sz="3000"/>
          </a:p>
          <a:p>
            <a:pPr lvl="1">
              <a:spcBef>
                <a:spcPts val="2200"/>
              </a:spcBef>
              <a:defRPr sz="1800"/>
            </a:pPr>
            <a:r>
              <a:rPr sz="3000"/>
              <a:t>Distribute content to end users with low latency, high data transfer speeds, an no commitments.</a:t>
            </a:r>
          </a:p>
        </p:txBody>
      </p:sp>
      <p:sp>
        <p:nvSpPr>
          <p:cNvPr id="115" name="Shape 115"/>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116" name="pasted-image-enhanced.png"/>
          <p:cNvPicPr/>
          <p:nvPr/>
        </p:nvPicPr>
        <p:blipFill>
          <a:blip r:embed="rId2">
            <a:extLst/>
          </a:blip>
          <a:stretch>
            <a:fillRect/>
          </a:stretch>
        </p:blipFill>
        <p:spPr>
          <a:xfrm>
            <a:off x="8481814" y="4882822"/>
            <a:ext cx="4132560" cy="3917881"/>
          </a:xfrm>
          <a:prstGeom prst="rect">
            <a:avLst/>
          </a:prstGeom>
          <a:ln w="12700">
            <a:miter lim="400000"/>
          </a:ln>
        </p:spPr>
      </p:pic>
      <p:pic>
        <p:nvPicPr>
          <p:cNvPr id="117" name="pasted-image-enhanced.png"/>
          <p:cNvPicPr/>
          <p:nvPr/>
        </p:nvPicPr>
        <p:blipFill>
          <a:blip r:embed="rId3">
            <a:extLst/>
          </a:blip>
          <a:stretch>
            <a:fillRect/>
          </a:stretch>
        </p:blipFill>
        <p:spPr>
          <a:xfrm>
            <a:off x="11805785" y="398217"/>
            <a:ext cx="831454" cy="889193"/>
          </a:xfrm>
          <a:prstGeom prst="rect">
            <a:avLst/>
          </a:prstGeom>
          <a:ln w="12700">
            <a:miter lim="400000"/>
          </a:ln>
        </p:spPr>
      </p:pic>
    </p:spTree>
  </p:cSld>
  <p:clrMapOvr>
    <a:masterClrMapping/>
  </p:clrMapOvr>
  <p:transitio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Shape 119"/>
          <p:cNvSpPr/>
          <p:nvPr>
            <p:ph type="title"/>
          </p:nvPr>
        </p:nvSpPr>
        <p:spPr>
          <a:xfrm>
            <a:off x="952500" y="444500"/>
            <a:ext cx="11099800" cy="2012909"/>
          </a:xfrm>
          <a:prstGeom prst="rect">
            <a:avLst/>
          </a:prstGeom>
        </p:spPr>
        <p:txBody>
          <a:bodyPr/>
          <a:lstStyle/>
          <a:p>
            <a:pPr lvl="0" defTabSz="455675">
              <a:defRPr sz="1800"/>
            </a:pPr>
            <a:r>
              <a:rPr sz="6240"/>
              <a:t>Lab: Introduction to S3 </a:t>
            </a:r>
            <a:br>
              <a:rPr sz="6240"/>
            </a:br>
            <a:r>
              <a:rPr sz="6240"/>
              <a:t>and CloudFront</a:t>
            </a:r>
          </a:p>
        </p:txBody>
      </p:sp>
      <p:sp>
        <p:nvSpPr>
          <p:cNvPr id="120" name="Shape 120"/>
          <p:cNvSpPr/>
          <p:nvPr>
            <p:ph type="body" idx="1"/>
          </p:nvPr>
        </p:nvSpPr>
        <p:spPr>
          <a:prstGeom prst="rect">
            <a:avLst/>
          </a:prstGeom>
        </p:spPr>
        <p:txBody>
          <a:bodyPr/>
          <a:lstStyle/>
          <a:p>
            <a:pPr lvl="0" marL="315594" indent="-315594" defTabSz="414781">
              <a:spcBef>
                <a:spcPts val="2900"/>
              </a:spcBef>
              <a:defRPr sz="1800"/>
            </a:pPr>
            <a:r>
              <a:rPr sz="2556"/>
              <a:t>Overview</a:t>
            </a:r>
            <a:endParaRPr sz="2556"/>
          </a:p>
          <a:p>
            <a:pPr lvl="1" marL="631189" indent="-315594" defTabSz="414781">
              <a:spcBef>
                <a:spcPts val="2900"/>
              </a:spcBef>
              <a:defRPr sz="1800"/>
            </a:pPr>
            <a:r>
              <a:rPr sz="2130"/>
              <a:t>This guide introduces you to Amazon Simple Storage Service using the AWS Management Console and distribute content to AWS CloudFront.</a:t>
            </a:r>
            <a:endParaRPr sz="2130"/>
          </a:p>
          <a:p>
            <a:pPr lvl="1" marL="631189" indent="-315594" defTabSz="414781">
              <a:spcBef>
                <a:spcPts val="2900"/>
              </a:spcBef>
              <a:defRPr sz="1800"/>
            </a:pPr>
            <a:r>
              <a:rPr sz="2130"/>
              <a:t>2 labs.</a:t>
            </a:r>
            <a:endParaRPr sz="2130"/>
          </a:p>
          <a:p>
            <a:pPr lvl="0" marL="315594" indent="-315594" defTabSz="414781">
              <a:spcBef>
                <a:spcPts val="2900"/>
              </a:spcBef>
              <a:defRPr sz="1800"/>
            </a:pPr>
            <a:r>
              <a:rPr sz="2556"/>
              <a:t>Topics Covered</a:t>
            </a:r>
            <a:endParaRPr sz="2556"/>
          </a:p>
          <a:p>
            <a:pPr lvl="1" marL="631189" indent="-315594" defTabSz="414781">
              <a:spcBef>
                <a:spcPts val="1700"/>
              </a:spcBef>
              <a:defRPr sz="1800"/>
            </a:pPr>
            <a:r>
              <a:rPr sz="2130"/>
              <a:t>Create a Bucket in Amazon S3.</a:t>
            </a:r>
            <a:endParaRPr sz="2130"/>
          </a:p>
          <a:p>
            <a:pPr lvl="1" marL="631189" indent="-315594" defTabSz="414781">
              <a:spcBef>
                <a:spcPts val="1700"/>
              </a:spcBef>
              <a:defRPr sz="1800"/>
            </a:pPr>
            <a:r>
              <a:rPr sz="2130"/>
              <a:t>Adding objects in Amazon S3.</a:t>
            </a:r>
            <a:endParaRPr sz="2130"/>
          </a:p>
          <a:p>
            <a:pPr lvl="1" marL="631189" indent="-315594" defTabSz="414781">
              <a:spcBef>
                <a:spcPts val="1700"/>
              </a:spcBef>
              <a:defRPr sz="1800"/>
            </a:pPr>
            <a:r>
              <a:rPr sz="2130"/>
              <a:t>Viewing and download objects in Bucket.</a:t>
            </a:r>
            <a:endParaRPr sz="2130"/>
          </a:p>
          <a:p>
            <a:pPr lvl="1" marL="631189" indent="-315594" defTabSz="414781">
              <a:spcBef>
                <a:spcPts val="1700"/>
              </a:spcBef>
              <a:defRPr sz="1800"/>
            </a:pPr>
            <a:r>
              <a:rPr sz="2130"/>
              <a:t>Optional Deleting objects from a Bucket in S3.</a:t>
            </a:r>
            <a:endParaRPr sz="2130"/>
          </a:p>
          <a:p>
            <a:pPr lvl="1" marL="631189" indent="-315594" defTabSz="414781">
              <a:spcBef>
                <a:spcPts val="1700"/>
              </a:spcBef>
              <a:defRPr sz="1800"/>
            </a:pPr>
            <a:r>
              <a:rPr sz="2130"/>
              <a:t>Create AWS CloudFront.</a:t>
            </a:r>
            <a:endParaRPr sz="2130"/>
          </a:p>
          <a:p>
            <a:pPr lvl="1" marL="631189" indent="-315594" defTabSz="414781">
              <a:spcBef>
                <a:spcPts val="1700"/>
              </a:spcBef>
              <a:defRPr sz="1800"/>
            </a:pPr>
            <a:r>
              <a:rPr sz="2130"/>
              <a:t>Distribute contents to Edge Locations.</a:t>
            </a:r>
          </a:p>
        </p:txBody>
      </p:sp>
      <p:sp>
        <p:nvSpPr>
          <p:cNvPr id="121" name="Shape 12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3" name="Shape 123"/>
          <p:cNvSpPr/>
          <p:nvPr>
            <p:ph type="title"/>
          </p:nvPr>
        </p:nvSpPr>
        <p:spPr>
          <a:xfrm>
            <a:off x="952500" y="444500"/>
            <a:ext cx="11099800" cy="1684582"/>
          </a:xfrm>
          <a:prstGeom prst="rect">
            <a:avLst/>
          </a:prstGeom>
        </p:spPr>
        <p:txBody>
          <a:bodyPr/>
          <a:lstStyle/>
          <a:p>
            <a:pPr lvl="0">
              <a:defRPr sz="1800"/>
            </a:pPr>
            <a:r>
              <a:rPr sz="8000"/>
              <a:t>Lab: Resources</a:t>
            </a:r>
          </a:p>
        </p:txBody>
      </p:sp>
      <p:sp>
        <p:nvSpPr>
          <p:cNvPr id="124" name="Shape 124"/>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125" name="pasted-image.png"/>
          <p:cNvPicPr/>
          <p:nvPr/>
        </p:nvPicPr>
        <p:blipFill>
          <a:blip r:embed="rId2">
            <a:extLst/>
          </a:blip>
          <a:stretch>
            <a:fillRect/>
          </a:stretch>
        </p:blipFill>
        <p:spPr>
          <a:xfrm>
            <a:off x="5368822" y="3241574"/>
            <a:ext cx="6858872" cy="4451043"/>
          </a:xfrm>
          <a:prstGeom prst="rect">
            <a:avLst/>
          </a:prstGeom>
          <a:ln w="25400">
            <a:solidFill>
              <a:srgbClr val="F3F7F5"/>
            </a:solidFill>
            <a:miter lim="400000"/>
          </a:ln>
          <a:effectLst>
            <a:outerShdw sx="100000" sy="100000" kx="0" ky="0" algn="b" rotWithShape="0" blurRad="50800" dist="25400" dir="3600000">
              <a:srgbClr val="000000">
                <a:alpha val="70000"/>
              </a:srgbClr>
            </a:outerShdw>
          </a:effectLst>
        </p:spPr>
      </p:pic>
      <p:pic>
        <p:nvPicPr>
          <p:cNvPr id="126" name="pasted-image.png"/>
          <p:cNvPicPr/>
          <p:nvPr/>
        </p:nvPicPr>
        <p:blipFill>
          <a:blip r:embed="rId3">
            <a:extLst/>
          </a:blip>
          <a:stretch>
            <a:fillRect/>
          </a:stretch>
        </p:blipFill>
        <p:spPr>
          <a:xfrm>
            <a:off x="1083936" y="2557218"/>
            <a:ext cx="3485720" cy="6644404"/>
          </a:xfrm>
          <a:prstGeom prst="rect">
            <a:avLst/>
          </a:prstGeom>
          <a:ln w="25400">
            <a:solidFill>
              <a:srgbClr val="F3F7F5"/>
            </a:solidFill>
            <a:miter lim="400000"/>
          </a:ln>
          <a:effectLst>
            <a:outerShdw sx="100000" sy="100000" kx="0" ky="0" algn="b" rotWithShape="0" blurRad="50800" dist="25400" dir="3600000">
              <a:srgbClr val="000000">
                <a:alpha val="70000"/>
              </a:srgbClr>
            </a:outerShdw>
          </a:effectLst>
        </p:spPr>
      </p:pic>
    </p:spTree>
  </p:cSld>
  <p:clrMapOvr>
    <a:masterClrMapping/>
  </p:clrMapOvr>
  <p:transitio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8" name="Shape 128"/>
          <p:cNvSpPr/>
          <p:nvPr>
            <p:ph type="title"/>
          </p:nvPr>
        </p:nvSpPr>
        <p:spPr>
          <a:prstGeom prst="rect">
            <a:avLst/>
          </a:prstGeom>
        </p:spPr>
        <p:txBody>
          <a:bodyPr/>
          <a:lstStyle>
            <a:lvl1pPr defTabSz="490727">
              <a:defRPr sz="6719"/>
            </a:lvl1pPr>
          </a:lstStyle>
          <a:p>
            <a:pPr lvl="0">
              <a:defRPr sz="1800"/>
            </a:pPr>
            <a:r>
              <a:rPr sz="6719"/>
              <a:t>Lab1-2: Login to AWS Console</a:t>
            </a:r>
          </a:p>
        </p:txBody>
      </p:sp>
      <p:sp>
        <p:nvSpPr>
          <p:cNvPr id="129" name="Shape 129"/>
          <p:cNvSpPr/>
          <p:nvPr>
            <p:ph type="body" idx="1"/>
          </p:nvPr>
        </p:nvSpPr>
        <p:spPr>
          <a:xfrm>
            <a:off x="952500" y="2603500"/>
            <a:ext cx="11099800" cy="2112703"/>
          </a:xfrm>
          <a:prstGeom prst="rect">
            <a:avLst/>
          </a:prstGeom>
        </p:spPr>
        <p:txBody>
          <a:bodyPr/>
          <a:lstStyle/>
          <a:p>
            <a:pPr lvl="1" marL="977899" indent="-444499" defTabSz="490727">
              <a:spcBef>
                <a:spcPts val="3500"/>
              </a:spcBef>
              <a:buSzPct val="100000"/>
              <a:buAutoNum type="arabicPeriod" startAt="1"/>
              <a:defRPr sz="1800"/>
            </a:pPr>
            <a:r>
              <a:rPr sz="2520"/>
              <a:t>Goto </a:t>
            </a:r>
            <a:r>
              <a:rPr sz="2520" u="sng">
                <a:hlinkClick r:id="rId2" invalidUrl="" action="" tgtFrame="" tooltip="" history="1" highlightClick="0" endSnd="0"/>
              </a:rPr>
              <a:t>https://console.aws.amazon.com</a:t>
            </a:r>
            <a:r>
              <a:rPr sz="2520"/>
              <a:t>, enter AWS username and password and then click “Sing in using our secure server” button.</a:t>
            </a:r>
            <a:endParaRPr sz="2520"/>
          </a:p>
          <a:p>
            <a:pPr lvl="1" marL="977899" indent="-444499" defTabSz="490727">
              <a:spcBef>
                <a:spcPts val="3500"/>
              </a:spcBef>
              <a:buSzPct val="100000"/>
              <a:buAutoNum type="arabicPeriod" startAt="1"/>
              <a:defRPr sz="1800"/>
            </a:pPr>
            <a:r>
              <a:rPr sz="2520"/>
              <a:t> In AWS Console, click </a:t>
            </a:r>
            <a:r>
              <a:rPr b="1" sz="2520">
                <a:latin typeface="Helvetica"/>
                <a:ea typeface="Helvetica"/>
                <a:cs typeface="Helvetica"/>
                <a:sym typeface="Helvetica"/>
              </a:rPr>
              <a:t>S3</a:t>
            </a:r>
            <a:r>
              <a:rPr sz="2520"/>
              <a:t> link under </a:t>
            </a:r>
            <a:r>
              <a:rPr b="1" sz="2520">
                <a:latin typeface="Helvetica"/>
                <a:ea typeface="Helvetica"/>
                <a:cs typeface="Helvetica"/>
                <a:sym typeface="Helvetica"/>
              </a:rPr>
              <a:t>Storage &amp; Content Delivery</a:t>
            </a:r>
            <a:r>
              <a:rPr sz="2520"/>
              <a:t> group to open S3 service console. </a:t>
            </a:r>
          </a:p>
        </p:txBody>
      </p:sp>
      <p:sp>
        <p:nvSpPr>
          <p:cNvPr id="130" name="Shape 130"/>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131" name="pasted-image.tif"/>
          <p:cNvPicPr/>
          <p:nvPr/>
        </p:nvPicPr>
        <p:blipFill>
          <a:blip r:embed="rId3">
            <a:extLst/>
          </a:blip>
          <a:stretch>
            <a:fillRect/>
          </a:stretch>
        </p:blipFill>
        <p:spPr>
          <a:xfrm>
            <a:off x="2118542" y="4906459"/>
            <a:ext cx="9291052" cy="3990201"/>
          </a:xfrm>
          <a:prstGeom prst="rect">
            <a:avLst/>
          </a:prstGeom>
          <a:ln w="25400">
            <a:miter lim="400000"/>
          </a:ln>
          <a:effectLst>
            <a:outerShdw sx="100000" sy="100000" kx="0" ky="0" algn="b" rotWithShape="0" blurRad="254000" dist="127000" dir="5400000">
              <a:srgbClr val="000000">
                <a:alpha val="70000"/>
              </a:srgbClr>
            </a:outerShdw>
          </a:effectLst>
        </p:spPr>
      </p:pic>
      <p:sp>
        <p:nvSpPr>
          <p:cNvPr id="132" name="Shape 132"/>
          <p:cNvSpPr/>
          <p:nvPr/>
        </p:nvSpPr>
        <p:spPr>
          <a:xfrm>
            <a:off x="2019334" y="6988045"/>
            <a:ext cx="2554120" cy="440175"/>
          </a:xfrm>
          <a:prstGeom prst="roundRect">
            <a:avLst>
              <a:gd name="adj" fmla="val 25574"/>
            </a:avLst>
          </a:prstGeom>
          <a:ln w="50800">
            <a:solidFill>
              <a:srgbClr val="C82506"/>
            </a:solidFill>
            <a:miter lim="400000"/>
          </a:ln>
          <a:effectLst>
            <a:outerShdw sx="100000" sy="100000" kx="0" ky="0" algn="b" rotWithShape="0" blurRad="38100" dist="25400" dir="5400000">
              <a:srgbClr val="000000">
                <a:alpha val="50000"/>
              </a:srgbClr>
            </a:outerShdw>
          </a:effectLst>
        </p:spPr>
        <p:txBody>
          <a:bodyPr lIns="0" tIns="0" rIns="0" bIns="0" anchor="ctr"/>
          <a:lstStyle/>
          <a:p>
            <a:pPr lvl="0">
              <a:defRPr sz="2400">
                <a:solidFill>
                  <a:srgbClr val="FFFFFF"/>
                </a:solidFill>
              </a:defRPr>
            </a:pP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 name="Shape 39"/>
          <p:cNvSpPr/>
          <p:nvPr>
            <p:ph type="title"/>
          </p:nvPr>
        </p:nvSpPr>
        <p:spPr>
          <a:prstGeom prst="rect">
            <a:avLst/>
          </a:prstGeom>
        </p:spPr>
        <p:txBody>
          <a:bodyPr/>
          <a:lstStyle/>
          <a:p>
            <a:pPr lvl="0">
              <a:defRPr sz="1800"/>
            </a:pPr>
            <a:r>
              <a:rPr sz="8000"/>
              <a:t>Topics</a:t>
            </a:r>
          </a:p>
        </p:txBody>
      </p:sp>
      <p:sp>
        <p:nvSpPr>
          <p:cNvPr id="40" name="Shape 40"/>
          <p:cNvSpPr/>
          <p:nvPr>
            <p:ph type="body" idx="1"/>
          </p:nvPr>
        </p:nvSpPr>
        <p:spPr>
          <a:prstGeom prst="rect">
            <a:avLst/>
          </a:prstGeom>
        </p:spPr>
        <p:txBody>
          <a:bodyPr/>
          <a:lstStyle/>
          <a:p>
            <a:pPr lvl="0">
              <a:defRPr sz="1800"/>
            </a:pPr>
            <a:r>
              <a:rPr sz="3600"/>
              <a:t>Understand of Amazon Simple Storage Service</a:t>
            </a:r>
            <a:endParaRPr sz="3600"/>
          </a:p>
          <a:p>
            <a:pPr lvl="0">
              <a:defRPr sz="1800"/>
            </a:pPr>
            <a:r>
              <a:rPr sz="3600"/>
              <a:t>S3 Use Cases</a:t>
            </a:r>
            <a:endParaRPr sz="3600"/>
          </a:p>
          <a:p>
            <a:pPr lvl="0">
              <a:defRPr sz="1800"/>
            </a:pPr>
            <a:r>
              <a:rPr sz="3600"/>
              <a:t>Understand of Amazon CloudFront </a:t>
            </a:r>
            <a:endParaRPr sz="3600"/>
          </a:p>
          <a:p>
            <a:pPr lvl="0">
              <a:defRPr sz="1800"/>
            </a:pPr>
            <a:r>
              <a:rPr sz="3600"/>
              <a:t>S3 Lab, CloudFront Lab</a:t>
            </a:r>
          </a:p>
        </p:txBody>
      </p:sp>
      <p:sp>
        <p:nvSpPr>
          <p:cNvPr id="41" name="Shape 41"/>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4" name="Shape 134"/>
          <p:cNvSpPr/>
          <p:nvPr>
            <p:ph type="title"/>
          </p:nvPr>
        </p:nvSpPr>
        <p:spPr>
          <a:prstGeom prst="rect">
            <a:avLst/>
          </a:prstGeom>
        </p:spPr>
        <p:txBody>
          <a:bodyPr/>
          <a:lstStyle>
            <a:lvl1pPr defTabSz="543305">
              <a:defRPr sz="7440"/>
            </a:lvl1pPr>
          </a:lstStyle>
          <a:p>
            <a:pPr lvl="0">
              <a:defRPr sz="1800"/>
            </a:pPr>
            <a:r>
              <a:rPr sz="7440"/>
              <a:t>Lab1-2: Create S3 Bucket</a:t>
            </a:r>
          </a:p>
        </p:txBody>
      </p:sp>
      <p:sp>
        <p:nvSpPr>
          <p:cNvPr id="135" name="Shape 135"/>
          <p:cNvSpPr/>
          <p:nvPr>
            <p:ph type="body" idx="1"/>
          </p:nvPr>
        </p:nvSpPr>
        <p:spPr>
          <a:prstGeom prst="rect">
            <a:avLst/>
          </a:prstGeom>
        </p:spPr>
        <p:txBody>
          <a:bodyPr/>
          <a:lstStyle/>
          <a:p>
            <a:pPr lvl="0" marL="374649" indent="-374649" defTabSz="344677">
              <a:spcBef>
                <a:spcPts val="2400"/>
              </a:spcBef>
              <a:buSzPct val="100000"/>
              <a:buAutoNum type="arabicPeriod" startAt="3"/>
              <a:defRPr sz="1800"/>
            </a:pPr>
            <a:r>
              <a:rPr sz="2124"/>
              <a:t>Click </a:t>
            </a:r>
            <a:r>
              <a:rPr b="1" sz="2124">
                <a:latin typeface="Helvetica"/>
                <a:ea typeface="Helvetica"/>
                <a:cs typeface="Helvetica"/>
                <a:sym typeface="Helvetica"/>
              </a:rPr>
              <a:t>Create Bucket</a:t>
            </a:r>
            <a:r>
              <a:rPr sz="2124">
                <a:latin typeface="Helvetica"/>
                <a:ea typeface="Helvetica"/>
                <a:cs typeface="Helvetica"/>
                <a:sym typeface="Helvetica"/>
              </a:rPr>
              <a:t>.</a:t>
            </a:r>
            <a:r>
              <a:rPr sz="2124"/>
              <a:t> A dialog will open, in the </a:t>
            </a:r>
            <a:r>
              <a:rPr b="1" sz="2124">
                <a:latin typeface="Helvetica"/>
                <a:ea typeface="Helvetica"/>
                <a:cs typeface="Helvetica"/>
                <a:sym typeface="Helvetica"/>
              </a:rPr>
              <a:t>Bucket name</a:t>
            </a:r>
            <a:r>
              <a:rPr sz="2124">
                <a:latin typeface="Helvetica"/>
                <a:ea typeface="Helvetica"/>
                <a:cs typeface="Helvetica"/>
                <a:sym typeface="Helvetica"/>
              </a:rPr>
              <a:t> </a:t>
            </a:r>
            <a:r>
              <a:rPr sz="2124"/>
              <a:t>box, enter bucket name with pattern </a:t>
            </a:r>
            <a:r>
              <a:rPr b="1" i="1" sz="2124">
                <a:latin typeface="Helvetica"/>
                <a:ea typeface="Helvetica"/>
                <a:cs typeface="Helvetica"/>
                <a:sym typeface="Helvetica"/>
              </a:rPr>
              <a:t>&lt;yourname&gt;-bucket</a:t>
            </a:r>
            <a:r>
              <a:rPr b="1" sz="2124">
                <a:latin typeface="Helvetica"/>
                <a:ea typeface="Helvetica"/>
                <a:cs typeface="Helvetica"/>
                <a:sym typeface="Helvetica"/>
              </a:rPr>
              <a:t> </a:t>
            </a:r>
            <a:r>
              <a:rPr sz="2124"/>
              <a:t>and change the Region to </a:t>
            </a:r>
            <a:r>
              <a:rPr b="1" sz="2124">
                <a:latin typeface="Helvetica"/>
                <a:ea typeface="Helvetica"/>
                <a:cs typeface="Helvetica"/>
                <a:sym typeface="Helvetica"/>
              </a:rPr>
              <a:t>Singapore</a:t>
            </a:r>
            <a:br>
              <a:rPr sz="2124"/>
            </a:br>
            <a:br>
              <a:rPr sz="2124"/>
            </a:br>
            <a:r>
              <a:rPr sz="2124"/>
              <a:t>Note: after create a bucket, you </a:t>
            </a:r>
            <a:r>
              <a:rPr sz="2124">
                <a:latin typeface="Helvetica"/>
                <a:ea typeface="Helvetica"/>
                <a:cs typeface="Helvetica"/>
                <a:sym typeface="Helvetica"/>
              </a:rPr>
              <a:t>cannot change its name</a:t>
            </a:r>
            <a:r>
              <a:rPr sz="2124"/>
              <a:t>. In additional, the bucket name is visible in the </a:t>
            </a:r>
            <a:r>
              <a:rPr sz="2124">
                <a:latin typeface="Helvetica"/>
                <a:ea typeface="Helvetica"/>
                <a:cs typeface="Helvetica"/>
                <a:sym typeface="Helvetica"/>
              </a:rPr>
              <a:t>URL</a:t>
            </a:r>
            <a:r>
              <a:rPr sz="2124"/>
              <a:t> that point to the objects stored in the bucket. The bucket name must be </a:t>
            </a:r>
            <a:r>
              <a:rPr sz="2124">
                <a:latin typeface="Helvetica"/>
                <a:ea typeface="Helvetica"/>
                <a:cs typeface="Helvetica"/>
                <a:sym typeface="Helvetica"/>
              </a:rPr>
              <a:t>unique</a:t>
            </a:r>
            <a:r>
              <a:rPr sz="2124"/>
              <a:t> in the region.</a:t>
            </a:r>
            <a:endParaRPr sz="2124"/>
          </a:p>
          <a:p>
            <a:pPr lvl="0" marL="374649" indent="-374649" defTabSz="344677">
              <a:spcBef>
                <a:spcPts val="2400"/>
              </a:spcBef>
              <a:buSzPct val="100000"/>
              <a:buAutoNum type="arabicPeriod" startAt="3"/>
              <a:defRPr sz="1800"/>
            </a:pPr>
            <a:r>
              <a:rPr sz="2124"/>
              <a:t>Click </a:t>
            </a:r>
            <a:r>
              <a:rPr b="1" sz="2124">
                <a:latin typeface="Helvetica"/>
                <a:ea typeface="Helvetica"/>
                <a:cs typeface="Helvetica"/>
                <a:sym typeface="Helvetica"/>
              </a:rPr>
              <a:t>Create</a:t>
            </a:r>
            <a:r>
              <a:rPr sz="2124"/>
              <a:t>.</a:t>
            </a:r>
            <a:br>
              <a:rPr sz="2124"/>
            </a:br>
            <a:br>
              <a:rPr sz="2124"/>
            </a:br>
            <a:r>
              <a:rPr sz="2124"/>
              <a:t>Note: If you click the bucket name, you will be navigated inside the bucket. If you click besides of bucket name, console will open the bucket properties.</a:t>
            </a:r>
            <a:endParaRPr b="1" sz="2124">
              <a:latin typeface="Helvetica"/>
              <a:ea typeface="Helvetica"/>
              <a:cs typeface="Helvetica"/>
              <a:sym typeface="Helvetica"/>
            </a:endParaRPr>
          </a:p>
          <a:p>
            <a:pPr lvl="0" marL="374649" indent="-374649" defTabSz="344677">
              <a:spcBef>
                <a:spcPts val="2400"/>
              </a:spcBef>
              <a:buSzPct val="100000"/>
              <a:buAutoNum type="arabicPeriod" startAt="3"/>
              <a:defRPr sz="1800"/>
            </a:pPr>
            <a:r>
              <a:rPr sz="2124"/>
              <a:t>In S3 console. Expand </a:t>
            </a:r>
            <a:r>
              <a:rPr b="1" sz="2124">
                <a:latin typeface="Helvetica"/>
                <a:ea typeface="Helvetica"/>
                <a:cs typeface="Helvetica"/>
                <a:sym typeface="Helvetica"/>
              </a:rPr>
              <a:t>Logging</a:t>
            </a:r>
            <a:r>
              <a:rPr sz="2124"/>
              <a:t>, click </a:t>
            </a:r>
            <a:r>
              <a:rPr b="1" sz="2124">
                <a:latin typeface="Helvetica"/>
                <a:ea typeface="Helvetica"/>
                <a:cs typeface="Helvetica"/>
                <a:sym typeface="Helvetica"/>
              </a:rPr>
              <a:t>Enable</a:t>
            </a:r>
            <a:r>
              <a:rPr sz="2124"/>
              <a:t>, choose </a:t>
            </a:r>
            <a:r>
              <a:rPr i="1" sz="2124"/>
              <a:t>&lt;yourname&gt;-bucket </a:t>
            </a:r>
            <a:r>
              <a:rPr sz="2124"/>
              <a:t>in </a:t>
            </a:r>
            <a:r>
              <a:rPr b="1" sz="2124">
                <a:latin typeface="Helvetica"/>
                <a:ea typeface="Helvetica"/>
                <a:cs typeface="Helvetica"/>
                <a:sym typeface="Helvetica"/>
              </a:rPr>
              <a:t>Target Bucket</a:t>
            </a:r>
            <a:r>
              <a:rPr sz="2124"/>
              <a:t> drop down list, then click </a:t>
            </a:r>
            <a:r>
              <a:rPr b="1" sz="2124">
                <a:latin typeface="Helvetica"/>
                <a:ea typeface="Helvetica"/>
                <a:cs typeface="Helvetica"/>
                <a:sym typeface="Helvetica"/>
              </a:rPr>
              <a:t>Save</a:t>
            </a:r>
            <a:r>
              <a:rPr sz="2124"/>
              <a:t>.</a:t>
            </a:r>
            <a:endParaRPr i="1" sz="2124"/>
          </a:p>
          <a:p>
            <a:pPr lvl="0" marL="374649" indent="-374649" defTabSz="344677">
              <a:spcBef>
                <a:spcPts val="2400"/>
              </a:spcBef>
              <a:buSzPct val="100000"/>
              <a:buAutoNum type="arabicPeriod" startAt="3"/>
              <a:defRPr sz="1800"/>
            </a:pPr>
            <a:r>
              <a:rPr sz="2124"/>
              <a:t>Expand Versioning, click </a:t>
            </a:r>
            <a:r>
              <a:rPr b="1" sz="2124">
                <a:latin typeface="Helvetica"/>
                <a:ea typeface="Helvetica"/>
                <a:cs typeface="Helvetica"/>
                <a:sym typeface="Helvetica"/>
              </a:rPr>
              <a:t>Enable Version</a:t>
            </a:r>
            <a:r>
              <a:rPr sz="2124"/>
              <a:t> Button.</a:t>
            </a:r>
            <a:br>
              <a:rPr sz="2124"/>
            </a:br>
            <a:br>
              <a:rPr sz="2124"/>
            </a:br>
            <a:r>
              <a:rPr sz="2124"/>
              <a:t>Note: Versioning-enabled buckets store </a:t>
            </a:r>
            <a:r>
              <a:rPr sz="2124">
                <a:latin typeface="Helvetica"/>
                <a:ea typeface="Helvetica"/>
                <a:cs typeface="Helvetica"/>
                <a:sym typeface="Helvetica"/>
              </a:rPr>
              <a:t>all versions</a:t>
            </a:r>
            <a:r>
              <a:rPr sz="2124"/>
              <a:t> of your objects by default. Once enabled, Versioning cannot be disabled, only suspended.</a:t>
            </a:r>
          </a:p>
        </p:txBody>
      </p:sp>
      <p:sp>
        <p:nvSpPr>
          <p:cNvPr id="136" name="Shape 13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Shape 138"/>
          <p:cNvSpPr/>
          <p:nvPr>
            <p:ph type="title"/>
          </p:nvPr>
        </p:nvSpPr>
        <p:spPr>
          <a:prstGeom prst="rect">
            <a:avLst/>
          </a:prstGeom>
        </p:spPr>
        <p:txBody>
          <a:bodyPr/>
          <a:lstStyle/>
          <a:p>
            <a:pPr lvl="0">
              <a:defRPr sz="1800"/>
            </a:pPr>
            <a:r>
              <a:rPr sz="5500"/>
              <a:t>Lab1-2: Add an object into </a:t>
            </a:r>
            <a:br>
              <a:rPr sz="5500"/>
            </a:br>
            <a:r>
              <a:rPr sz="5500"/>
              <a:t>S3 Bucket</a:t>
            </a:r>
          </a:p>
        </p:txBody>
      </p:sp>
      <p:sp>
        <p:nvSpPr>
          <p:cNvPr id="139" name="Shape 139"/>
          <p:cNvSpPr/>
          <p:nvPr>
            <p:ph type="body" idx="1"/>
          </p:nvPr>
        </p:nvSpPr>
        <p:spPr>
          <a:prstGeom prst="rect">
            <a:avLst/>
          </a:prstGeom>
        </p:spPr>
        <p:txBody>
          <a:bodyPr/>
          <a:lstStyle/>
          <a:p>
            <a:pPr lvl="0" marL="419100" indent="-419100" defTabSz="385572">
              <a:spcBef>
                <a:spcPts val="2700"/>
              </a:spcBef>
              <a:buSzPct val="100000"/>
              <a:buAutoNum type="arabicPeriod" startAt="7"/>
              <a:defRPr sz="1800"/>
            </a:pPr>
            <a:r>
              <a:rPr sz="2376"/>
              <a:t>Click the bucket.</a:t>
            </a:r>
            <a:endParaRPr sz="2376"/>
          </a:p>
          <a:p>
            <a:pPr lvl="0" marL="419100" indent="-419100" defTabSz="385572">
              <a:spcBef>
                <a:spcPts val="2700"/>
              </a:spcBef>
              <a:buSzPct val="100000"/>
              <a:buAutoNum type="arabicPeriod" startAt="7"/>
              <a:defRPr sz="1800"/>
            </a:pPr>
            <a:r>
              <a:rPr sz="2376"/>
              <a:t>Inside your bucket, click </a:t>
            </a:r>
            <a:r>
              <a:rPr b="1" sz="2376">
                <a:latin typeface="Helvetica"/>
                <a:ea typeface="Helvetica"/>
                <a:cs typeface="Helvetica"/>
                <a:sym typeface="Helvetica"/>
              </a:rPr>
              <a:t>Create Folder</a:t>
            </a:r>
            <a:r>
              <a:rPr sz="2376"/>
              <a:t> button, named the folder images and press Enter (or Return).</a:t>
            </a:r>
            <a:endParaRPr sz="2376"/>
          </a:p>
          <a:p>
            <a:pPr lvl="0" marL="419100" indent="-419100" defTabSz="385572">
              <a:spcBef>
                <a:spcPts val="2700"/>
              </a:spcBef>
              <a:buSzPct val="100000"/>
              <a:buAutoNum type="arabicPeriod" startAt="7"/>
              <a:defRPr sz="1800"/>
            </a:pPr>
            <a:r>
              <a:rPr sz="2376"/>
              <a:t>Click the </a:t>
            </a:r>
            <a:r>
              <a:rPr b="1" sz="2376">
                <a:latin typeface="Helvetica"/>
                <a:ea typeface="Helvetica"/>
                <a:cs typeface="Helvetica"/>
                <a:sym typeface="Helvetica"/>
              </a:rPr>
              <a:t>images</a:t>
            </a:r>
            <a:r>
              <a:rPr sz="2376"/>
              <a:t> link to get inside the folder. Click </a:t>
            </a:r>
            <a:r>
              <a:rPr b="1" sz="2376">
                <a:latin typeface="Helvetica"/>
                <a:ea typeface="Helvetica"/>
                <a:cs typeface="Helvetica"/>
                <a:sym typeface="Helvetica"/>
              </a:rPr>
              <a:t>Upload</a:t>
            </a:r>
            <a:r>
              <a:rPr sz="2376"/>
              <a:t> button, a upload dialog will appear, </a:t>
            </a:r>
            <a:endParaRPr sz="2376"/>
          </a:p>
          <a:p>
            <a:pPr lvl="0" marL="419100" indent="-419100" defTabSz="385572">
              <a:spcBef>
                <a:spcPts val="2700"/>
              </a:spcBef>
              <a:buSzPct val="100000"/>
              <a:buAutoNum type="arabicPeriod" startAt="7"/>
              <a:defRPr sz="1800"/>
            </a:pPr>
            <a:r>
              <a:rPr sz="2376"/>
              <a:t>Click </a:t>
            </a:r>
            <a:r>
              <a:rPr b="1" sz="2376">
                <a:latin typeface="Helvetica"/>
                <a:ea typeface="Helvetica"/>
                <a:cs typeface="Helvetica"/>
                <a:sym typeface="Helvetica"/>
              </a:rPr>
              <a:t>Add Files</a:t>
            </a:r>
            <a:r>
              <a:rPr sz="2376"/>
              <a:t> button, navigates to folder images insides bliss folder, select </a:t>
            </a:r>
            <a:r>
              <a:rPr sz="2376">
                <a:latin typeface="Helvetica"/>
                <a:ea typeface="Helvetica"/>
                <a:cs typeface="Helvetica"/>
                <a:sym typeface="Helvetica"/>
              </a:rPr>
              <a:t>all</a:t>
            </a:r>
            <a:r>
              <a:rPr sz="2376"/>
              <a:t> files then click </a:t>
            </a:r>
            <a:r>
              <a:rPr b="1" sz="2376">
                <a:latin typeface="Helvetica"/>
                <a:ea typeface="Helvetica"/>
                <a:cs typeface="Helvetica"/>
                <a:sym typeface="Helvetica"/>
              </a:rPr>
              <a:t>Choose</a:t>
            </a:r>
            <a:r>
              <a:rPr sz="2376"/>
              <a:t> button.</a:t>
            </a:r>
            <a:br>
              <a:rPr sz="2376"/>
            </a:br>
            <a:br>
              <a:rPr sz="2376"/>
            </a:br>
            <a:r>
              <a:rPr sz="2376"/>
              <a:t>Note: You can choose multiple files at a time by hold Control button and click each file, or click on the first file then hold Shift button on keyboard and click on the latest file to select all.</a:t>
            </a:r>
            <a:endParaRPr sz="2376"/>
          </a:p>
          <a:p>
            <a:pPr lvl="0" marL="419100" indent="-419100" defTabSz="385572">
              <a:spcBef>
                <a:spcPts val="2700"/>
              </a:spcBef>
              <a:buSzPct val="100000"/>
              <a:buAutoNum type="arabicPeriod" startAt="7"/>
              <a:defRPr sz="1800"/>
            </a:pPr>
            <a:r>
              <a:rPr sz="2376"/>
              <a:t>Click </a:t>
            </a:r>
            <a:r>
              <a:rPr b="1" sz="2376">
                <a:latin typeface="Helvetica"/>
                <a:ea typeface="Helvetica"/>
                <a:cs typeface="Helvetica"/>
                <a:sym typeface="Helvetica"/>
              </a:rPr>
              <a:t>Start Upload</a:t>
            </a:r>
            <a:r>
              <a:rPr sz="2376"/>
              <a:t> button. You can see the progress of the upload from within the Transfer panel.</a:t>
            </a:r>
          </a:p>
        </p:txBody>
      </p:sp>
      <p:sp>
        <p:nvSpPr>
          <p:cNvPr id="140" name="Shape 140"/>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2" name="Shape 142"/>
          <p:cNvSpPr/>
          <p:nvPr>
            <p:ph type="title"/>
          </p:nvPr>
        </p:nvSpPr>
        <p:spPr>
          <a:xfrm>
            <a:off x="952500" y="579090"/>
            <a:ext cx="11099800" cy="981926"/>
          </a:xfrm>
          <a:prstGeom prst="rect">
            <a:avLst/>
          </a:prstGeom>
        </p:spPr>
        <p:txBody>
          <a:bodyPr/>
          <a:lstStyle>
            <a:lvl1pPr defTabSz="420624">
              <a:defRPr sz="5760"/>
            </a:lvl1pPr>
          </a:lstStyle>
          <a:p>
            <a:pPr lvl="0">
              <a:defRPr sz="1800"/>
            </a:pPr>
            <a:r>
              <a:rPr sz="5760"/>
              <a:t>Lab1-2: To Download object</a:t>
            </a:r>
          </a:p>
        </p:txBody>
      </p:sp>
      <p:sp>
        <p:nvSpPr>
          <p:cNvPr id="143" name="Shape 143"/>
          <p:cNvSpPr/>
          <p:nvPr>
            <p:ph type="body" idx="1"/>
          </p:nvPr>
        </p:nvSpPr>
        <p:spPr>
          <a:xfrm>
            <a:off x="952500" y="1909649"/>
            <a:ext cx="11099800" cy="7204951"/>
          </a:xfrm>
          <a:prstGeom prst="rect">
            <a:avLst/>
          </a:prstGeom>
        </p:spPr>
        <p:txBody>
          <a:bodyPr/>
          <a:lstStyle/>
          <a:p>
            <a:pPr lvl="0" marL="349250" indent="-349250" defTabSz="321310">
              <a:spcBef>
                <a:spcPts val="2300"/>
              </a:spcBef>
              <a:buSzPct val="100000"/>
              <a:buAutoNum type="arabicPeriod" startAt="12"/>
              <a:defRPr sz="1800"/>
            </a:pPr>
            <a:r>
              <a:rPr sz="1980"/>
              <a:t>To make files downloadable (or public), click &lt;yourname&gt;-bucket to navigate outside folder images, then select folder images (click the checkbox). </a:t>
            </a:r>
            <a:endParaRPr sz="1980"/>
          </a:p>
          <a:p>
            <a:pPr lvl="0" marL="349250" indent="-349250" defTabSz="321310">
              <a:spcBef>
                <a:spcPts val="2300"/>
              </a:spcBef>
              <a:buSzPct val="100000"/>
              <a:buAutoNum type="arabicPeriod" startAt="12"/>
              <a:defRPr sz="1800"/>
            </a:pPr>
            <a:r>
              <a:rPr sz="1980"/>
              <a:t>From </a:t>
            </a:r>
            <a:r>
              <a:rPr b="1" sz="1980">
                <a:latin typeface="Helvetica"/>
                <a:ea typeface="Helvetica"/>
                <a:cs typeface="Helvetica"/>
                <a:sym typeface="Helvetica"/>
              </a:rPr>
              <a:t>Action</a:t>
            </a:r>
            <a:r>
              <a:rPr sz="1980"/>
              <a:t> menu button, click then select </a:t>
            </a:r>
            <a:r>
              <a:rPr b="1" sz="1980">
                <a:latin typeface="Helvetica"/>
                <a:ea typeface="Helvetica"/>
                <a:cs typeface="Helvetica"/>
                <a:sym typeface="Helvetica"/>
              </a:rPr>
              <a:t>Make Public</a:t>
            </a:r>
            <a:r>
              <a:rPr sz="1980"/>
              <a:t>, click OK on dialog box. You will see the progress  on the right panel.</a:t>
            </a:r>
            <a:endParaRPr sz="1980"/>
          </a:p>
          <a:p>
            <a:pPr lvl="0" marL="349250" indent="-349250" defTabSz="321310">
              <a:spcBef>
                <a:spcPts val="2300"/>
              </a:spcBef>
              <a:buSzPct val="100000"/>
              <a:buAutoNum type="arabicPeriod" startAt="12"/>
              <a:defRPr sz="1800"/>
            </a:pPr>
            <a:r>
              <a:rPr sz="1980"/>
              <a:t>Click folder </a:t>
            </a:r>
            <a:r>
              <a:rPr b="1" sz="1980">
                <a:latin typeface="Helvetica"/>
                <a:ea typeface="Helvetica"/>
                <a:cs typeface="Helvetica"/>
                <a:sym typeface="Helvetica"/>
              </a:rPr>
              <a:t>images</a:t>
            </a:r>
            <a:r>
              <a:rPr sz="1980"/>
              <a:t> to get inside again.</a:t>
            </a:r>
            <a:endParaRPr sz="1980"/>
          </a:p>
          <a:p>
            <a:pPr lvl="0" marL="349250" indent="-349250" defTabSz="321310">
              <a:spcBef>
                <a:spcPts val="2300"/>
              </a:spcBef>
              <a:buSzPct val="100000"/>
              <a:buAutoNum type="arabicPeriod" startAt="12"/>
              <a:defRPr sz="1800"/>
            </a:pPr>
            <a:r>
              <a:rPr sz="1980"/>
              <a:t>Select any file, while your public object is selected, click Properties button, you will see </a:t>
            </a:r>
            <a:r>
              <a:rPr b="1" sz="1980">
                <a:latin typeface="Helvetica"/>
                <a:ea typeface="Helvetica"/>
                <a:cs typeface="Helvetica"/>
                <a:sym typeface="Helvetica"/>
              </a:rPr>
              <a:t>Link</a:t>
            </a:r>
            <a:r>
              <a:rPr sz="1980"/>
              <a:t> property. Copy the link and paste url in the address box in other browser, it should open or download the file depends on your file type.</a:t>
            </a:r>
            <a:endParaRPr sz="1980"/>
          </a:p>
          <a:p>
            <a:pPr lvl="0" marL="349250" indent="-349250" defTabSz="321310">
              <a:spcBef>
                <a:spcPts val="2300"/>
              </a:spcBef>
              <a:buSzPct val="100000"/>
              <a:buAutoNum type="arabicPeriod" startAt="12"/>
              <a:defRPr sz="1800"/>
            </a:pPr>
            <a:r>
              <a:rPr sz="1980"/>
              <a:t>Choose any file in your bucket, click </a:t>
            </a:r>
            <a:r>
              <a:rPr b="1" sz="1980">
                <a:latin typeface="Helvetica"/>
                <a:ea typeface="Helvetica"/>
                <a:cs typeface="Helvetica"/>
                <a:sym typeface="Helvetica"/>
              </a:rPr>
              <a:t>Action</a:t>
            </a:r>
            <a:r>
              <a:rPr sz="1980"/>
              <a:t> button and then choose </a:t>
            </a:r>
            <a:r>
              <a:rPr b="1" sz="1980">
                <a:latin typeface="Helvetica"/>
                <a:ea typeface="Helvetica"/>
                <a:cs typeface="Helvetica"/>
                <a:sym typeface="Helvetica"/>
              </a:rPr>
              <a:t>Download</a:t>
            </a:r>
            <a:r>
              <a:rPr sz="1980"/>
              <a:t>. A download dialog box will appear, click Download link to download the file.</a:t>
            </a:r>
            <a:br>
              <a:rPr sz="1980"/>
            </a:br>
            <a:br>
              <a:rPr sz="1980"/>
            </a:br>
            <a:r>
              <a:rPr sz="1980"/>
              <a:t>Note: To remove public access to the file you choose in step 12, choose the file and open </a:t>
            </a:r>
            <a:r>
              <a:rPr b="1" sz="1980">
                <a:latin typeface="Helvetica"/>
                <a:ea typeface="Helvetica"/>
                <a:cs typeface="Helvetica"/>
                <a:sym typeface="Helvetica"/>
              </a:rPr>
              <a:t>Properties</a:t>
            </a:r>
            <a:r>
              <a:rPr sz="1980"/>
              <a:t> button, expand Permissions. Remove grantee “Everyone” by click the </a:t>
            </a:r>
            <a:r>
              <a:rPr b="1" sz="1980">
                <a:latin typeface="Helvetica"/>
                <a:ea typeface="Helvetica"/>
                <a:cs typeface="Helvetica"/>
                <a:sym typeface="Helvetica"/>
              </a:rPr>
              <a:t>X </a:t>
            </a:r>
            <a:r>
              <a:rPr sz="1980"/>
              <a:t>button on the most right hand side of the permission, then clic </a:t>
            </a:r>
            <a:r>
              <a:rPr b="1" sz="1980">
                <a:latin typeface="Helvetica"/>
                <a:ea typeface="Helvetica"/>
                <a:cs typeface="Helvetica"/>
                <a:sym typeface="Helvetica"/>
              </a:rPr>
              <a:t>Save</a:t>
            </a:r>
            <a:r>
              <a:rPr sz="1980"/>
              <a:t> button. Repeat step 13 again, the file will become private and you can see access denied message in the browser.</a:t>
            </a:r>
            <a:br>
              <a:rPr sz="1980"/>
            </a:br>
            <a:br>
              <a:rPr sz="1980"/>
            </a:br>
            <a:r>
              <a:rPr sz="1980"/>
              <a:t>Note: You can move object to another folder by right click the object you want to move then goto destination folder, right click and choose “Paste”. Delete object by choose from Action menu or right click also.</a:t>
            </a:r>
          </a:p>
        </p:txBody>
      </p:sp>
      <p:sp>
        <p:nvSpPr>
          <p:cNvPr id="144" name="Shape 144"/>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Shape 146"/>
          <p:cNvSpPr/>
          <p:nvPr>
            <p:ph type="title"/>
          </p:nvPr>
        </p:nvSpPr>
        <p:spPr>
          <a:prstGeom prst="rect">
            <a:avLst/>
          </a:prstGeom>
        </p:spPr>
        <p:txBody>
          <a:bodyPr/>
          <a:lstStyle/>
          <a:p>
            <a:pPr lvl="0">
              <a:defRPr sz="1800"/>
            </a:pPr>
            <a:r>
              <a:rPr sz="8000"/>
              <a:t>Lab1-2: Delete Bucket</a:t>
            </a:r>
          </a:p>
        </p:txBody>
      </p:sp>
      <p:sp>
        <p:nvSpPr>
          <p:cNvPr id="147" name="Shape 147"/>
          <p:cNvSpPr/>
          <p:nvPr>
            <p:ph type="body" idx="1"/>
          </p:nvPr>
        </p:nvSpPr>
        <p:spPr>
          <a:xfrm>
            <a:off x="952500" y="2603500"/>
            <a:ext cx="11099800" cy="5133860"/>
          </a:xfrm>
          <a:prstGeom prst="rect">
            <a:avLst/>
          </a:prstGeom>
        </p:spPr>
        <p:txBody>
          <a:bodyPr/>
          <a:lstStyle/>
          <a:p>
            <a:pPr lvl="0" defTabSz="408940">
              <a:spcBef>
                <a:spcPts val="2900"/>
              </a:spcBef>
              <a:buSzPct val="100000"/>
              <a:buAutoNum type="arabicPeriod" startAt="16"/>
              <a:defRPr sz="1800"/>
            </a:pPr>
            <a:r>
              <a:rPr sz="2520"/>
              <a:t>(skip this step) </a:t>
            </a:r>
            <a:br>
              <a:rPr sz="2520"/>
            </a:br>
            <a:br>
              <a:rPr sz="2520"/>
            </a:br>
            <a:r>
              <a:rPr sz="2520"/>
              <a:t>To delete Bucket. First you have to delete all objects inside the Bucket (you can use Shift-click to choose group of objects). Then goto </a:t>
            </a:r>
            <a:r>
              <a:rPr b="1" sz="2520">
                <a:latin typeface="Helvetica"/>
                <a:ea typeface="Helvetica"/>
                <a:cs typeface="Helvetica"/>
                <a:sym typeface="Helvetica"/>
              </a:rPr>
              <a:t>All Buckets</a:t>
            </a:r>
            <a:r>
              <a:rPr sz="2520"/>
              <a:t>, click the row of Bucket you want to delete, click Action button and choose </a:t>
            </a:r>
            <a:r>
              <a:rPr b="1" sz="2520">
                <a:latin typeface="Helvetica"/>
                <a:ea typeface="Helvetica"/>
                <a:cs typeface="Helvetica"/>
                <a:sym typeface="Helvetica"/>
              </a:rPr>
              <a:t>Delete</a:t>
            </a:r>
            <a:r>
              <a:rPr sz="2520"/>
              <a:t>, Click ok in the confirmation dialog.</a:t>
            </a:r>
            <a:br>
              <a:rPr sz="2520"/>
            </a:br>
            <a:br>
              <a:rPr sz="2520"/>
            </a:br>
            <a:r>
              <a:rPr sz="2520"/>
              <a:t>Note: You cannot delete Bucket if your Bucket or some files in the Bucket enable Versioning (all history files are hidden by default), so you have to remove all Versioning history first. </a:t>
            </a:r>
            <a:br>
              <a:rPr sz="2520"/>
            </a:br>
            <a:br>
              <a:rPr sz="2520"/>
            </a:br>
            <a:r>
              <a:rPr sz="2520"/>
              <a:t>To delete history files, click </a:t>
            </a:r>
            <a:r>
              <a:rPr b="1" sz="2520">
                <a:latin typeface="Helvetica"/>
                <a:ea typeface="Helvetica"/>
                <a:cs typeface="Helvetica"/>
                <a:sym typeface="Helvetica"/>
              </a:rPr>
              <a:t>Show</a:t>
            </a:r>
            <a:r>
              <a:rPr sz="2520"/>
              <a:t> button inside Bucket console then choose </a:t>
            </a:r>
            <a:r>
              <a:rPr b="1" sz="2520">
                <a:latin typeface="Helvetica"/>
                <a:ea typeface="Helvetica"/>
                <a:cs typeface="Helvetica"/>
                <a:sym typeface="Helvetica"/>
              </a:rPr>
              <a:t>Delete</a:t>
            </a:r>
            <a:r>
              <a:rPr sz="2520"/>
              <a:t> from Action menu. </a:t>
            </a:r>
          </a:p>
        </p:txBody>
      </p:sp>
      <p:sp>
        <p:nvSpPr>
          <p:cNvPr id="148" name="Shape 14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Shape 150"/>
          <p:cNvSpPr/>
          <p:nvPr>
            <p:ph type="title"/>
          </p:nvPr>
        </p:nvSpPr>
        <p:spPr>
          <a:xfrm>
            <a:off x="952500" y="444500"/>
            <a:ext cx="11099800" cy="1937005"/>
          </a:xfrm>
          <a:prstGeom prst="rect">
            <a:avLst/>
          </a:prstGeom>
        </p:spPr>
        <p:txBody>
          <a:bodyPr/>
          <a:lstStyle/>
          <a:p>
            <a:pPr lvl="0" defTabSz="438150">
              <a:defRPr sz="1800"/>
            </a:pPr>
            <a:r>
              <a:rPr sz="6000"/>
              <a:t>More about S3 Bucket </a:t>
            </a:r>
            <a:br>
              <a:rPr sz="6000"/>
            </a:br>
            <a:r>
              <a:rPr sz="6000"/>
              <a:t>and CloudFront</a:t>
            </a:r>
          </a:p>
        </p:txBody>
      </p:sp>
      <p:sp>
        <p:nvSpPr>
          <p:cNvPr id="151" name="Shape 151"/>
          <p:cNvSpPr/>
          <p:nvPr>
            <p:ph type="body" idx="1"/>
          </p:nvPr>
        </p:nvSpPr>
        <p:spPr>
          <a:prstGeom prst="rect">
            <a:avLst/>
          </a:prstGeom>
        </p:spPr>
        <p:txBody>
          <a:bodyPr/>
          <a:lstStyle/>
          <a:p>
            <a:pPr lvl="0" marL="337820" indent="-337820" defTabSz="443991">
              <a:spcBef>
                <a:spcPts val="3100"/>
              </a:spcBef>
              <a:defRPr sz="1800"/>
            </a:pPr>
            <a:r>
              <a:rPr sz="2736"/>
              <a:t>An Amazon S3 bucket is a container that can hold objects or folders. Amazon CloudFront can distribute almost any type of object that an Amazon S3 bucket contains, for example, text, images, and videos. You can create multiple buckets, and there is no limit to the amount of data that you can store on Amazon S3.</a:t>
            </a:r>
            <a:endParaRPr sz="2736"/>
          </a:p>
          <a:p>
            <a:pPr lvl="0" marL="337820" indent="-337820" defTabSz="443991">
              <a:spcBef>
                <a:spcPts val="3100"/>
              </a:spcBef>
              <a:defRPr sz="1800"/>
            </a:pPr>
            <a:r>
              <a:rPr sz="2736"/>
              <a:t>By default, your Amazon S3 bucket and all of the objects in it are </a:t>
            </a:r>
            <a:r>
              <a:rPr sz="2736">
                <a:latin typeface="Helvetica"/>
                <a:ea typeface="Helvetica"/>
                <a:cs typeface="Helvetica"/>
                <a:sym typeface="Helvetica"/>
              </a:rPr>
              <a:t>private</a:t>
            </a:r>
            <a:r>
              <a:rPr sz="2736"/>
              <a:t> - only the AWS account that created the bucket has permission to read or write the objects in it. </a:t>
            </a:r>
            <a:endParaRPr sz="2736"/>
          </a:p>
          <a:p>
            <a:pPr lvl="0" marL="337820" indent="-337820" defTabSz="443991">
              <a:spcBef>
                <a:spcPts val="3100"/>
              </a:spcBef>
              <a:defRPr sz="1800"/>
            </a:pPr>
            <a:r>
              <a:rPr sz="2736"/>
              <a:t>If you want to allow anyone to access the objects in your Amazon S3 bucket using Amazon CloudFront URLs, </a:t>
            </a:r>
            <a:r>
              <a:rPr sz="2736">
                <a:latin typeface="Helvetica"/>
                <a:ea typeface="Helvetica"/>
                <a:cs typeface="Helvetica"/>
                <a:sym typeface="Helvetica"/>
              </a:rPr>
              <a:t>you must grant public read permissions to the objects</a:t>
            </a:r>
            <a:r>
              <a:rPr sz="2736"/>
              <a:t>. This is </a:t>
            </a:r>
            <a:r>
              <a:rPr sz="2736" u="sng"/>
              <a:t>one of the most common issues</a:t>
            </a:r>
            <a:r>
              <a:rPr sz="2736"/>
              <a:t> when working with Amazon CloudFront and Amazon S3. You must </a:t>
            </a:r>
            <a:r>
              <a:rPr sz="2736" u="sng"/>
              <a:t>explicit grant privileges to each object</a:t>
            </a:r>
            <a:r>
              <a:rPr sz="2736"/>
              <a:t> in an Amazon S3 bucket.</a:t>
            </a:r>
          </a:p>
        </p:txBody>
      </p:sp>
      <p:sp>
        <p:nvSpPr>
          <p:cNvPr id="152" name="Shape 15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4" name="Shape 154"/>
          <p:cNvSpPr/>
          <p:nvPr>
            <p:ph type="title"/>
          </p:nvPr>
        </p:nvSpPr>
        <p:spPr>
          <a:xfrm>
            <a:off x="952500" y="485477"/>
            <a:ext cx="11099800" cy="1681157"/>
          </a:xfrm>
          <a:prstGeom prst="rect">
            <a:avLst/>
          </a:prstGeom>
        </p:spPr>
        <p:txBody>
          <a:bodyPr/>
          <a:lstStyle/>
          <a:p>
            <a:pPr lvl="0" defTabSz="379729">
              <a:defRPr sz="1800"/>
            </a:pPr>
            <a:r>
              <a:rPr sz="5200"/>
              <a:t>Lab 2-2: Create CloudFront </a:t>
            </a:r>
            <a:br>
              <a:rPr sz="5200"/>
            </a:br>
            <a:r>
              <a:rPr sz="5200"/>
              <a:t>Content Distribution</a:t>
            </a:r>
          </a:p>
        </p:txBody>
      </p:sp>
      <p:sp>
        <p:nvSpPr>
          <p:cNvPr id="155" name="Shape 155"/>
          <p:cNvSpPr/>
          <p:nvPr>
            <p:ph type="body" idx="1"/>
          </p:nvPr>
        </p:nvSpPr>
        <p:spPr>
          <a:xfrm>
            <a:off x="952500" y="2609850"/>
            <a:ext cx="11099800" cy="923190"/>
          </a:xfrm>
          <a:prstGeom prst="rect">
            <a:avLst/>
          </a:prstGeom>
        </p:spPr>
        <p:txBody>
          <a:bodyPr/>
          <a:lstStyle>
            <a:lvl1pPr marL="488950" indent="-488950" defTabSz="449833">
              <a:spcBef>
                <a:spcPts val="3200"/>
              </a:spcBef>
              <a:buSzPct val="100000"/>
              <a:buAutoNum type="arabicPeriod" startAt="1"/>
              <a:defRPr sz="2772"/>
            </a:lvl1pPr>
          </a:lstStyle>
          <a:p>
            <a:pPr lvl="0">
              <a:defRPr sz="1800"/>
            </a:pPr>
            <a:r>
              <a:rPr sz="2772"/>
              <a:t>Click Services menu on the top of AWS console. Choose Storage &amp; Content Delivery, click CloudFront.</a:t>
            </a:r>
          </a:p>
        </p:txBody>
      </p:sp>
      <p:sp>
        <p:nvSpPr>
          <p:cNvPr id="156" name="Shape 15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157" name="pasted-image.tif"/>
          <p:cNvPicPr/>
          <p:nvPr/>
        </p:nvPicPr>
        <p:blipFill>
          <a:blip r:embed="rId2">
            <a:extLst/>
          </a:blip>
          <a:stretch>
            <a:fillRect/>
          </a:stretch>
        </p:blipFill>
        <p:spPr>
          <a:xfrm>
            <a:off x="965200" y="4029933"/>
            <a:ext cx="11074400" cy="4106034"/>
          </a:xfrm>
          <a:prstGeom prst="rect">
            <a:avLst/>
          </a:prstGeom>
          <a:ln w="25400">
            <a:solidFill>
              <a:srgbClr val="F3F7F5"/>
            </a:solidFill>
            <a:miter lim="400000"/>
          </a:ln>
          <a:effectLst>
            <a:outerShdw sx="100000" sy="100000" kx="0" ky="0" algn="b" rotWithShape="0" blurRad="50800" dist="25400" dir="3600000">
              <a:srgbClr val="000000">
                <a:alpha val="70000"/>
              </a:srgbClr>
            </a:outerShdw>
          </a:effectLst>
        </p:spPr>
      </p:pic>
      <p:sp>
        <p:nvSpPr>
          <p:cNvPr id="158" name="Shape 158"/>
          <p:cNvSpPr/>
          <p:nvPr/>
        </p:nvSpPr>
        <p:spPr>
          <a:xfrm>
            <a:off x="2170748" y="4001656"/>
            <a:ext cx="1010865" cy="440175"/>
          </a:xfrm>
          <a:prstGeom prst="roundRect">
            <a:avLst>
              <a:gd name="adj" fmla="val 25574"/>
            </a:avLst>
          </a:prstGeom>
          <a:ln w="50800">
            <a:solidFill>
              <a:srgbClr val="C82506"/>
            </a:solidFill>
            <a:miter lim="400000"/>
          </a:ln>
          <a:effectLst>
            <a:outerShdw sx="100000" sy="100000" kx="0" ky="0" algn="b" rotWithShape="0" blurRad="38100" dist="25400" dir="5400000">
              <a:srgbClr val="000000">
                <a:alpha val="50000"/>
              </a:srgbClr>
            </a:outerShdw>
          </a:effectLst>
        </p:spPr>
        <p:txBody>
          <a:bodyPr lIns="0" tIns="0" rIns="0" bIns="0" anchor="ctr"/>
          <a:lstStyle/>
          <a:p>
            <a:pPr lvl="0">
              <a:defRPr sz="2400">
                <a:solidFill>
                  <a:srgbClr val="FFFFFF"/>
                </a:solidFill>
              </a:defRPr>
            </a:pPr>
          </a:p>
        </p:txBody>
      </p:sp>
      <p:sp>
        <p:nvSpPr>
          <p:cNvPr id="159" name="Shape 159"/>
          <p:cNvSpPr/>
          <p:nvPr/>
        </p:nvSpPr>
        <p:spPr>
          <a:xfrm>
            <a:off x="3004348" y="5104436"/>
            <a:ext cx="2087456" cy="440176"/>
          </a:xfrm>
          <a:prstGeom prst="roundRect">
            <a:avLst>
              <a:gd name="adj" fmla="val 25574"/>
            </a:avLst>
          </a:prstGeom>
          <a:ln w="50800">
            <a:solidFill>
              <a:srgbClr val="C82506"/>
            </a:solidFill>
            <a:miter lim="400000"/>
          </a:ln>
          <a:effectLst>
            <a:outerShdw sx="100000" sy="100000" kx="0" ky="0" algn="b" rotWithShape="0" blurRad="38100" dist="25400" dir="5400000">
              <a:srgbClr val="000000">
                <a:alpha val="50000"/>
              </a:srgbClr>
            </a:outerShdw>
          </a:effectLst>
        </p:spPr>
        <p:txBody>
          <a:bodyPr lIns="0" tIns="0" rIns="0" bIns="0" anchor="ctr"/>
          <a:lstStyle/>
          <a:p>
            <a:pPr lvl="0">
              <a:defRPr sz="2400">
                <a:solidFill>
                  <a:srgbClr val="FFFFFF"/>
                </a:solidFill>
              </a:defRPr>
            </a:pPr>
          </a:p>
        </p:txBody>
      </p:sp>
      <p:sp>
        <p:nvSpPr>
          <p:cNvPr id="160" name="Shape 160"/>
          <p:cNvSpPr/>
          <p:nvPr/>
        </p:nvSpPr>
        <p:spPr>
          <a:xfrm>
            <a:off x="9726279" y="4440718"/>
            <a:ext cx="1301206" cy="440175"/>
          </a:xfrm>
          <a:prstGeom prst="roundRect">
            <a:avLst>
              <a:gd name="adj" fmla="val 25574"/>
            </a:avLst>
          </a:prstGeom>
          <a:ln w="50800">
            <a:solidFill>
              <a:srgbClr val="C82506"/>
            </a:solidFill>
            <a:miter lim="400000"/>
          </a:ln>
          <a:effectLst>
            <a:outerShdw sx="100000" sy="100000" kx="0" ky="0" algn="b" rotWithShape="0" blurRad="38100" dist="25400" dir="5400000">
              <a:srgbClr val="000000">
                <a:alpha val="50000"/>
              </a:srgbClr>
            </a:outerShdw>
          </a:effectLst>
        </p:spPr>
        <p:txBody>
          <a:bodyPr lIns="0" tIns="0" rIns="0" bIns="0" anchor="ctr"/>
          <a:lstStyle/>
          <a:p>
            <a:pPr lvl="0">
              <a:defRPr sz="2400">
                <a:solidFill>
                  <a:srgbClr val="FFFFFF"/>
                </a:solidFill>
              </a:defRPr>
            </a:pPr>
          </a:p>
        </p:txBody>
      </p:sp>
      <p:sp>
        <p:nvSpPr>
          <p:cNvPr id="161" name="Shape 161"/>
          <p:cNvSpPr/>
          <p:nvPr/>
        </p:nvSpPr>
        <p:spPr>
          <a:xfrm>
            <a:off x="3009857" y="3714643"/>
            <a:ext cx="255564" cy="406401"/>
          </a:xfrm>
          <a:prstGeom prst="rect">
            <a:avLst/>
          </a:prstGeom>
          <a:blipFill>
            <a:blip r:embed="rId3"/>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wrap="none" lIns="0" tIns="0" rIns="0" bIns="0" anchor="ctr">
            <a:spAutoFit/>
          </a:bodyPr>
          <a:lstStyle>
            <a:lvl1pPr>
              <a:defRPr b="1" sz="2000">
                <a:solidFill>
                  <a:srgbClr val="FFFFFF"/>
                </a:solidFill>
                <a:latin typeface="Helvetica"/>
                <a:ea typeface="Helvetica"/>
                <a:cs typeface="Helvetica"/>
                <a:sym typeface="Helvetica"/>
              </a:defRPr>
            </a:lvl1pPr>
          </a:lstStyle>
          <a:p>
            <a:pPr lvl="0">
              <a:defRPr b="0" sz="1800">
                <a:solidFill>
                  <a:srgbClr val="000000"/>
                </a:solidFill>
              </a:defRPr>
            </a:pPr>
            <a:r>
              <a:rPr b="1" sz="2000">
                <a:solidFill>
                  <a:srgbClr val="FFFFFF"/>
                </a:solidFill>
              </a:rPr>
              <a:t>1</a:t>
            </a:r>
          </a:p>
        </p:txBody>
      </p:sp>
      <p:sp>
        <p:nvSpPr>
          <p:cNvPr id="162" name="Shape 162"/>
          <p:cNvSpPr/>
          <p:nvPr/>
        </p:nvSpPr>
        <p:spPr>
          <a:xfrm>
            <a:off x="4920181" y="4817423"/>
            <a:ext cx="255563" cy="406401"/>
          </a:xfrm>
          <a:prstGeom prst="rect">
            <a:avLst/>
          </a:prstGeom>
          <a:blipFill>
            <a:blip r:embed="rId3"/>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wrap="none" lIns="0" tIns="0" rIns="0" bIns="0" anchor="ctr">
            <a:spAutoFit/>
          </a:bodyPr>
          <a:lstStyle>
            <a:lvl1pPr>
              <a:defRPr b="1" sz="2000">
                <a:solidFill>
                  <a:srgbClr val="FFFFFF"/>
                </a:solidFill>
                <a:latin typeface="Helvetica"/>
                <a:ea typeface="Helvetica"/>
                <a:cs typeface="Helvetica"/>
                <a:sym typeface="Helvetica"/>
              </a:defRPr>
            </a:lvl1pPr>
          </a:lstStyle>
          <a:p>
            <a:pPr lvl="0">
              <a:defRPr b="0" sz="1800">
                <a:solidFill>
                  <a:srgbClr val="000000"/>
                </a:solidFill>
              </a:defRPr>
            </a:pPr>
            <a:r>
              <a:rPr b="1" sz="2000">
                <a:solidFill>
                  <a:srgbClr val="FFFFFF"/>
                </a:solidFill>
              </a:rPr>
              <a:t>2</a:t>
            </a:r>
          </a:p>
        </p:txBody>
      </p:sp>
      <p:sp>
        <p:nvSpPr>
          <p:cNvPr id="163" name="Shape 163"/>
          <p:cNvSpPr/>
          <p:nvPr/>
        </p:nvSpPr>
        <p:spPr>
          <a:xfrm>
            <a:off x="10868217" y="4673600"/>
            <a:ext cx="255563" cy="406401"/>
          </a:xfrm>
          <a:prstGeom prst="rect">
            <a:avLst/>
          </a:prstGeom>
          <a:blipFill>
            <a:blip r:embed="rId3"/>
          </a:blipFill>
          <a:ln w="12700">
            <a:miter lim="400000"/>
          </a:ln>
          <a:effectLst>
            <a:outerShdw sx="100000" sy="100000" kx="0" ky="0" algn="b" rotWithShape="0" blurRad="38100" dist="25400" dir="5400000">
              <a:srgbClr val="000000">
                <a:alpha val="50000"/>
              </a:srgbClr>
            </a:outerShdw>
          </a:effectLst>
          <a:extLst>
            <a:ext uri="{C572A759-6A51-4108-AA02-DFA0A04FC94B}">
              <ma14:wrappingTextBoxFlag xmlns:ma14="http://schemas.microsoft.com/office/mac/drawingml/2011/main" val="1"/>
            </a:ext>
          </a:extLst>
        </p:spPr>
        <p:txBody>
          <a:bodyPr wrap="none" lIns="0" tIns="0" rIns="0" bIns="0" anchor="ctr">
            <a:spAutoFit/>
          </a:bodyPr>
          <a:lstStyle>
            <a:lvl1pPr>
              <a:defRPr b="1" sz="2000">
                <a:solidFill>
                  <a:srgbClr val="FFFFFF"/>
                </a:solidFill>
                <a:latin typeface="Helvetica"/>
                <a:ea typeface="Helvetica"/>
                <a:cs typeface="Helvetica"/>
                <a:sym typeface="Helvetica"/>
              </a:defRPr>
            </a:lvl1pPr>
          </a:lstStyle>
          <a:p>
            <a:pPr lvl="0">
              <a:defRPr b="0" sz="1800">
                <a:solidFill>
                  <a:srgbClr val="000000"/>
                </a:solidFill>
              </a:defRPr>
            </a:pPr>
            <a:r>
              <a:rPr b="1" sz="2000">
                <a:solidFill>
                  <a:srgbClr val="FFFFFF"/>
                </a:solidFill>
              </a:rPr>
              <a:t>3</a:t>
            </a:r>
          </a:p>
        </p:txBody>
      </p:sp>
    </p:spTree>
  </p:cSld>
  <p:clrMapOvr>
    <a:masterClrMapping/>
  </p:clrMapOvr>
  <p:transitio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Shape 165"/>
          <p:cNvSpPr/>
          <p:nvPr>
            <p:ph type="title"/>
          </p:nvPr>
        </p:nvSpPr>
        <p:spPr>
          <a:prstGeom prst="rect">
            <a:avLst/>
          </a:prstGeom>
        </p:spPr>
        <p:txBody>
          <a:bodyPr/>
          <a:lstStyle>
            <a:lvl1pPr defTabSz="508254">
              <a:defRPr sz="6960"/>
            </a:lvl1pPr>
          </a:lstStyle>
          <a:p>
            <a:pPr lvl="0">
              <a:defRPr sz="1800"/>
            </a:pPr>
            <a:r>
              <a:rPr sz="6960"/>
              <a:t>Lab 2-2: Create Distribution</a:t>
            </a:r>
          </a:p>
        </p:txBody>
      </p:sp>
      <p:sp>
        <p:nvSpPr>
          <p:cNvPr id="166" name="Shape 166"/>
          <p:cNvSpPr/>
          <p:nvPr>
            <p:ph type="body" idx="1"/>
          </p:nvPr>
        </p:nvSpPr>
        <p:spPr>
          <a:prstGeom prst="rect">
            <a:avLst/>
          </a:prstGeom>
        </p:spPr>
        <p:txBody>
          <a:bodyPr/>
          <a:lstStyle/>
          <a:p>
            <a:pPr lvl="0" marL="374649" indent="-374649" defTabSz="344677">
              <a:spcBef>
                <a:spcPts val="2400"/>
              </a:spcBef>
              <a:buSzPct val="100000"/>
              <a:buAutoNum type="arabicPeriod" startAt="2"/>
              <a:defRPr sz="1800"/>
            </a:pPr>
            <a:r>
              <a:rPr sz="2124"/>
              <a:t>In the AWS CloudFront Distribution Console, click </a:t>
            </a:r>
            <a:r>
              <a:rPr b="1" sz="2124">
                <a:latin typeface="Helvetica"/>
                <a:ea typeface="Helvetica"/>
                <a:cs typeface="Helvetica"/>
                <a:sym typeface="Helvetica"/>
              </a:rPr>
              <a:t>Create Distribution</a:t>
            </a:r>
            <a:r>
              <a:rPr sz="2124"/>
              <a:t> button.</a:t>
            </a:r>
            <a:endParaRPr sz="2124"/>
          </a:p>
          <a:p>
            <a:pPr lvl="0" marL="374649" indent="-374649" defTabSz="344677">
              <a:spcBef>
                <a:spcPts val="2400"/>
              </a:spcBef>
              <a:buSzPct val="100000"/>
              <a:buAutoNum type="arabicPeriod" startAt="2"/>
              <a:defRPr sz="1800"/>
            </a:pPr>
            <a:r>
              <a:rPr sz="2124"/>
              <a:t>Step 1: Under the </a:t>
            </a:r>
            <a:r>
              <a:rPr b="1" sz="2124">
                <a:latin typeface="Helvetica"/>
                <a:ea typeface="Helvetica"/>
                <a:cs typeface="Helvetica"/>
                <a:sym typeface="Helvetica"/>
              </a:rPr>
              <a:t>Web</a:t>
            </a:r>
            <a:r>
              <a:rPr sz="2124"/>
              <a:t> section, click </a:t>
            </a:r>
            <a:r>
              <a:rPr b="1" sz="2124">
                <a:latin typeface="Helvetica"/>
                <a:ea typeface="Helvetica"/>
                <a:cs typeface="Helvetica"/>
                <a:sym typeface="Helvetica"/>
              </a:rPr>
              <a:t>Get Started</a:t>
            </a:r>
            <a:r>
              <a:rPr sz="2124"/>
              <a:t>.</a:t>
            </a:r>
            <a:endParaRPr sz="2124"/>
          </a:p>
          <a:p>
            <a:pPr lvl="0" marL="374649" indent="-374649" defTabSz="344677">
              <a:spcBef>
                <a:spcPts val="2400"/>
              </a:spcBef>
              <a:buSzPct val="100000"/>
              <a:buAutoNum type="arabicPeriod" startAt="2"/>
              <a:defRPr sz="1800"/>
            </a:pPr>
            <a:r>
              <a:rPr sz="2124"/>
              <a:t>Step 2: Click in the </a:t>
            </a:r>
            <a:r>
              <a:rPr b="1" sz="2124">
                <a:latin typeface="Helvetica"/>
                <a:ea typeface="Helvetica"/>
                <a:cs typeface="Helvetica"/>
                <a:sym typeface="Helvetica"/>
              </a:rPr>
              <a:t>Original Domain Name</a:t>
            </a:r>
            <a:r>
              <a:rPr sz="2124"/>
              <a:t> box, the drop-down list appears, choose </a:t>
            </a:r>
            <a:r>
              <a:rPr b="1" i="1" sz="2124">
                <a:latin typeface="Helvetica"/>
                <a:ea typeface="Helvetica"/>
                <a:cs typeface="Helvetica"/>
                <a:sym typeface="Helvetica"/>
              </a:rPr>
              <a:t>&lt;yourname&gt;-bucket</a:t>
            </a:r>
            <a:r>
              <a:rPr sz="2124"/>
              <a:t> under Amazon S3 Buckets group. </a:t>
            </a:r>
            <a:br>
              <a:rPr sz="2124"/>
            </a:br>
            <a:br>
              <a:rPr sz="2124"/>
            </a:br>
            <a:r>
              <a:rPr sz="2124"/>
              <a:t>Note: By default, objects will be cached on Amazon CloudFront 24 Hours </a:t>
            </a:r>
            <a:br>
              <a:rPr sz="2124"/>
            </a:br>
            <a:r>
              <a:rPr sz="2124"/>
              <a:t>         (For more details, see references link at the end of this document).</a:t>
            </a:r>
            <a:endParaRPr sz="2124"/>
          </a:p>
          <a:p>
            <a:pPr lvl="0" marL="374649" indent="-374649" defTabSz="344677">
              <a:spcBef>
                <a:spcPts val="2400"/>
              </a:spcBef>
              <a:buSzPct val="100000"/>
              <a:buAutoNum type="arabicPeriod" startAt="2"/>
              <a:defRPr sz="1800"/>
            </a:pPr>
            <a:r>
              <a:rPr sz="2124"/>
              <a:t>Click </a:t>
            </a:r>
            <a:r>
              <a:rPr b="1" sz="2124">
                <a:latin typeface="Helvetica"/>
                <a:ea typeface="Helvetica"/>
                <a:cs typeface="Helvetica"/>
                <a:sym typeface="Helvetica"/>
              </a:rPr>
              <a:t>Create Distribution</a:t>
            </a:r>
            <a:r>
              <a:rPr sz="2124"/>
              <a:t> button.</a:t>
            </a:r>
            <a:br>
              <a:rPr sz="2124"/>
            </a:br>
            <a:br>
              <a:rPr sz="2124"/>
            </a:br>
            <a:r>
              <a:rPr sz="2124"/>
              <a:t>Note: After Amazon CloudFront created your distribution, the value of the </a:t>
            </a:r>
            <a:r>
              <a:rPr b="1" sz="2124">
                <a:latin typeface="Helvetica"/>
                <a:ea typeface="Helvetica"/>
                <a:cs typeface="Helvetica"/>
                <a:sym typeface="Helvetica"/>
              </a:rPr>
              <a:t>Status</a:t>
            </a:r>
            <a:r>
              <a:rPr sz="2124"/>
              <a:t> column for your distribution will change from InProgress to Deployed. </a:t>
            </a:r>
            <a:r>
              <a:rPr sz="2124" u="sng"/>
              <a:t>This should take less than 15 minutes</a:t>
            </a:r>
            <a:r>
              <a:rPr sz="2124"/>
              <a:t>.</a:t>
            </a:r>
            <a:br>
              <a:rPr sz="2124"/>
            </a:br>
            <a:br>
              <a:rPr sz="2124"/>
            </a:br>
            <a:r>
              <a:rPr sz="2124"/>
              <a:t>Note: The Domain Name that Amazon CloudFront assigns to your distribution appears in the list of distributions. It will looks similar “dpj0xjbyj7uhb.cloudfront.net” it also appears on the General tab under Distribution Settings for selected distribution.</a:t>
            </a:r>
          </a:p>
        </p:txBody>
      </p:sp>
      <p:sp>
        <p:nvSpPr>
          <p:cNvPr id="167" name="Shape 16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Shape 169"/>
          <p:cNvSpPr/>
          <p:nvPr>
            <p:ph type="title"/>
          </p:nvPr>
        </p:nvSpPr>
        <p:spPr>
          <a:prstGeom prst="rect">
            <a:avLst/>
          </a:prstGeom>
        </p:spPr>
        <p:txBody>
          <a:bodyPr/>
          <a:lstStyle>
            <a:lvl1pPr defTabSz="508254">
              <a:defRPr sz="6960"/>
            </a:lvl1pPr>
          </a:lstStyle>
          <a:p>
            <a:pPr lvl="0">
              <a:defRPr sz="1800"/>
            </a:pPr>
            <a:r>
              <a:rPr sz="6960"/>
              <a:t>Lab 2-2: Create Distribution</a:t>
            </a:r>
          </a:p>
        </p:txBody>
      </p:sp>
      <p:sp>
        <p:nvSpPr>
          <p:cNvPr id="170" name="Shape 170"/>
          <p:cNvSpPr/>
          <p:nvPr>
            <p:ph type="body" idx="1"/>
          </p:nvPr>
        </p:nvSpPr>
        <p:spPr>
          <a:xfrm>
            <a:off x="952500" y="2603500"/>
            <a:ext cx="11292157" cy="2159000"/>
          </a:xfrm>
          <a:prstGeom prst="rect">
            <a:avLst/>
          </a:prstGeom>
        </p:spPr>
        <p:txBody>
          <a:bodyPr/>
          <a:lstStyle/>
          <a:p>
            <a:pPr lvl="0" marL="400050" indent="-400050" defTabSz="368045">
              <a:spcBef>
                <a:spcPts val="2600"/>
              </a:spcBef>
              <a:buSzPct val="100000"/>
              <a:buAutoNum type="arabicPeriod" startAt="6"/>
              <a:defRPr sz="1800"/>
            </a:pPr>
            <a:r>
              <a:rPr sz="2268"/>
              <a:t>Try to open image file by append the CloudFront url with “images/page1_img1.jpg” for example :- </a:t>
            </a:r>
            <a:br>
              <a:rPr sz="2268"/>
            </a:br>
            <a:br>
              <a:rPr sz="2268"/>
            </a:br>
            <a:r>
              <a:rPr i="1" sz="2268">
                <a:hlinkClick r:id="rId2" invalidUrl="" action="" tgtFrame="" tooltip="" history="1" highlightClick="0" endSnd="0"/>
              </a:rPr>
              <a:t>http://dpj0xjbyj7uhb.cloudfront.net/images/page1_img1.jpg</a:t>
            </a:r>
            <a:r>
              <a:rPr sz="2268"/>
              <a:t>  </a:t>
            </a:r>
            <a:br>
              <a:rPr sz="2268"/>
            </a:br>
            <a:br>
              <a:rPr sz="2268"/>
            </a:br>
            <a:r>
              <a:rPr sz="2268"/>
              <a:t>You should see the image appear in your browser.</a:t>
            </a:r>
          </a:p>
        </p:txBody>
      </p:sp>
      <p:sp>
        <p:nvSpPr>
          <p:cNvPr id="171" name="Shape 17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172" name="pasted-image.png"/>
          <p:cNvPicPr/>
          <p:nvPr/>
        </p:nvPicPr>
        <p:blipFill>
          <a:blip r:embed="rId3">
            <a:extLst/>
          </a:blip>
          <a:stretch>
            <a:fillRect/>
          </a:stretch>
        </p:blipFill>
        <p:spPr>
          <a:xfrm>
            <a:off x="1461977" y="5094493"/>
            <a:ext cx="6446904" cy="3556284"/>
          </a:xfrm>
          <a:prstGeom prst="rect">
            <a:avLst/>
          </a:prstGeom>
          <a:ln w="25400">
            <a:miter lim="400000"/>
          </a:ln>
          <a:effectLst>
            <a:outerShdw sx="100000" sy="100000" kx="0" ky="0" algn="b" rotWithShape="0" blurRad="254000" dist="127000" dir="5400000">
              <a:srgbClr val="000000">
                <a:alpha val="70000"/>
              </a:srgbClr>
            </a:outerShdw>
          </a:effectLst>
        </p:spPr>
      </p:pic>
      <p:sp>
        <p:nvSpPr>
          <p:cNvPr id="173" name="Shape 173"/>
          <p:cNvSpPr/>
          <p:nvPr/>
        </p:nvSpPr>
        <p:spPr>
          <a:xfrm>
            <a:off x="8579277" y="5021938"/>
            <a:ext cx="3836417" cy="10160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lgn="l">
              <a:defRPr sz="1800"/>
            </a:pPr>
            <a:r>
              <a:rPr i="1" sz="2000"/>
              <a:t>Note: The distribution process</a:t>
            </a:r>
            <a:endParaRPr i="1" sz="2000"/>
          </a:p>
          <a:p>
            <a:pPr lvl="0" algn="l">
              <a:defRPr sz="1800"/>
            </a:pPr>
            <a:r>
              <a:rPr i="1" sz="2000"/>
              <a:t>may take sometimes, skip this </a:t>
            </a:r>
            <a:br>
              <a:rPr i="1" sz="2000"/>
            </a:br>
            <a:r>
              <a:rPr i="1" sz="2000"/>
              <a:t>step and comeback to try it later.</a:t>
            </a:r>
          </a:p>
        </p:txBody>
      </p:sp>
    </p:spTree>
  </p:cSld>
  <p:clrMapOvr>
    <a:masterClrMapping/>
  </p:clrMapOvr>
  <p:transitio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5" name="Shape 175"/>
          <p:cNvSpPr/>
          <p:nvPr>
            <p:ph type="title"/>
          </p:nvPr>
        </p:nvSpPr>
        <p:spPr>
          <a:xfrm>
            <a:off x="952500" y="444500"/>
            <a:ext cx="11099800" cy="1238883"/>
          </a:xfrm>
          <a:prstGeom prst="rect">
            <a:avLst/>
          </a:prstGeom>
        </p:spPr>
        <p:txBody>
          <a:bodyPr/>
          <a:lstStyle>
            <a:lvl1pPr defTabSz="426466">
              <a:defRPr sz="5840"/>
            </a:lvl1pPr>
          </a:lstStyle>
          <a:p>
            <a:pPr lvl="0">
              <a:defRPr sz="1800"/>
            </a:pPr>
            <a:r>
              <a:rPr sz="5840"/>
              <a:t>Lab 2-2: Update html documents</a:t>
            </a:r>
          </a:p>
        </p:txBody>
      </p:sp>
      <p:sp>
        <p:nvSpPr>
          <p:cNvPr id="176" name="Shape 176"/>
          <p:cNvSpPr/>
          <p:nvPr>
            <p:ph type="body" idx="1"/>
          </p:nvPr>
        </p:nvSpPr>
        <p:spPr>
          <a:xfrm>
            <a:off x="952500" y="1896900"/>
            <a:ext cx="11099800" cy="4795360"/>
          </a:xfrm>
          <a:prstGeom prst="rect">
            <a:avLst/>
          </a:prstGeom>
        </p:spPr>
        <p:txBody>
          <a:bodyPr/>
          <a:lstStyle/>
          <a:p>
            <a:pPr lvl="0" marL="400050" indent="-400050" defTabSz="368045">
              <a:spcBef>
                <a:spcPts val="2600"/>
              </a:spcBef>
              <a:buSzPct val="100000"/>
              <a:buAutoNum type="arabicPeriod" startAt="7"/>
              <a:defRPr sz="1800"/>
            </a:pPr>
            <a:r>
              <a:rPr sz="2268"/>
              <a:t>Open bliss’s </a:t>
            </a:r>
            <a:r>
              <a:rPr b="1" sz="2268">
                <a:latin typeface="Helvetica"/>
                <a:ea typeface="Helvetica"/>
                <a:cs typeface="Helvetica"/>
                <a:sym typeface="Helvetica"/>
              </a:rPr>
              <a:t>index.html</a:t>
            </a:r>
            <a:r>
              <a:rPr sz="2268"/>
              <a:t> file with your html editor (like Sublime or Atom). </a:t>
            </a:r>
            <a:endParaRPr sz="2268"/>
          </a:p>
          <a:p>
            <a:pPr lvl="0" marL="400050" indent="-400050" defTabSz="368045">
              <a:spcBef>
                <a:spcPts val="2600"/>
              </a:spcBef>
              <a:buSzPct val="100000"/>
              <a:buAutoNum type="arabicPeriod" startAt="7"/>
              <a:defRPr sz="1800"/>
            </a:pPr>
            <a:r>
              <a:rPr sz="2268"/>
              <a:t>Change the value of variable named </a:t>
            </a:r>
            <a:r>
              <a:rPr b="1" sz="2268">
                <a:latin typeface="Helvetica"/>
                <a:ea typeface="Helvetica"/>
                <a:cs typeface="Helvetica"/>
                <a:sym typeface="Helvetica"/>
              </a:rPr>
              <a:t>cloudFrontUrl</a:t>
            </a:r>
            <a:r>
              <a:rPr sz="2268"/>
              <a:t> (line 33</a:t>
            </a:r>
            <a:r>
              <a:rPr baseline="31999" sz="2268"/>
              <a:t>rd</a:t>
            </a:r>
            <a:r>
              <a:rPr sz="2268"/>
              <a:t>) to </a:t>
            </a:r>
            <a:r>
              <a:rPr i="1" sz="2268"/>
              <a:t>http://&lt;your_cloudfront_url&gt;/images/</a:t>
            </a:r>
            <a:endParaRPr i="1" sz="2268"/>
          </a:p>
          <a:p>
            <a:pPr lvl="0" marL="400050" indent="-400050" defTabSz="368045">
              <a:spcBef>
                <a:spcPts val="2600"/>
              </a:spcBef>
              <a:buSzPct val="100000"/>
              <a:buAutoNum type="arabicPeriod" startAt="7"/>
              <a:defRPr sz="1800"/>
            </a:pPr>
            <a:r>
              <a:rPr i="1" sz="2268"/>
              <a:t>Save index.html and open with browser, you should see the full webpage if your contents already distributed with Amazon CloudFront.</a:t>
            </a:r>
            <a:endParaRPr i="1" sz="2268"/>
          </a:p>
          <a:p>
            <a:pPr lvl="0" marL="400050" indent="-400050" defTabSz="368045">
              <a:spcBef>
                <a:spcPts val="2600"/>
              </a:spcBef>
              <a:buSzPct val="100000"/>
              <a:buAutoNum type="arabicPeriod" startAt="7"/>
              <a:defRPr sz="1800"/>
            </a:pPr>
            <a:r>
              <a:rPr sz="2268"/>
              <a:t>Right-click on any image, and </a:t>
            </a:r>
            <a:br>
              <a:rPr sz="2268"/>
            </a:br>
            <a:r>
              <a:rPr sz="2268"/>
              <a:t>select </a:t>
            </a:r>
            <a:r>
              <a:rPr b="1" sz="2268">
                <a:latin typeface="Helvetica"/>
                <a:ea typeface="Helvetica"/>
                <a:cs typeface="Helvetica"/>
                <a:sym typeface="Helvetica"/>
              </a:rPr>
              <a:t>Inspect Element </a:t>
            </a:r>
            <a:r>
              <a:rPr sz="2268"/>
              <a:t>menu </a:t>
            </a:r>
            <a:br>
              <a:rPr sz="2268"/>
            </a:br>
            <a:r>
              <a:rPr sz="2268"/>
              <a:t>(for Firefox, Safari, and Chrome). </a:t>
            </a:r>
            <a:br>
              <a:rPr sz="2268"/>
            </a:br>
            <a:r>
              <a:rPr sz="2268"/>
              <a:t>You can see image’s url referred </a:t>
            </a:r>
            <a:br>
              <a:rPr sz="2268"/>
            </a:br>
            <a:r>
              <a:rPr sz="2268"/>
              <a:t>to Amazon CloudFront’s </a:t>
            </a:r>
            <a:br>
              <a:rPr sz="2268"/>
            </a:br>
            <a:r>
              <a:rPr sz="2268"/>
              <a:t>DNS name.</a:t>
            </a:r>
          </a:p>
        </p:txBody>
      </p:sp>
      <p:sp>
        <p:nvSpPr>
          <p:cNvPr id="177" name="Shape 17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178" name="pasted-image.png"/>
          <p:cNvPicPr/>
          <p:nvPr/>
        </p:nvPicPr>
        <p:blipFill>
          <a:blip r:embed="rId2">
            <a:extLst/>
          </a:blip>
          <a:stretch>
            <a:fillRect/>
          </a:stretch>
        </p:blipFill>
        <p:spPr>
          <a:xfrm>
            <a:off x="6019755" y="4547290"/>
            <a:ext cx="6154266" cy="4443899"/>
          </a:xfrm>
          <a:prstGeom prst="rect">
            <a:avLst/>
          </a:prstGeom>
          <a:ln w="25400">
            <a:miter lim="400000"/>
          </a:ln>
          <a:effectLst>
            <a:outerShdw sx="100000" sy="100000" kx="0" ky="0" algn="b" rotWithShape="0" blurRad="254000" dist="127000" dir="5400000">
              <a:srgbClr val="000000">
                <a:alpha val="70000"/>
              </a:srgbClr>
            </a:outerShdw>
          </a:effectLst>
        </p:spPr>
      </p:pic>
    </p:spTree>
  </p:cSld>
  <p:clrMapOvr>
    <a:masterClrMapping/>
  </p:clrMapOvr>
  <p:transitio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Shape 180"/>
          <p:cNvSpPr/>
          <p:nvPr>
            <p:ph type="title"/>
          </p:nvPr>
        </p:nvSpPr>
        <p:spPr>
          <a:xfrm>
            <a:off x="952500" y="532414"/>
            <a:ext cx="11099800" cy="1037721"/>
          </a:xfrm>
          <a:prstGeom prst="rect">
            <a:avLst/>
          </a:prstGeom>
        </p:spPr>
        <p:txBody>
          <a:bodyPr/>
          <a:lstStyle>
            <a:lvl1pPr defTabSz="420624">
              <a:defRPr sz="5760"/>
            </a:lvl1pPr>
          </a:lstStyle>
          <a:p>
            <a:pPr lvl="0">
              <a:defRPr sz="1800"/>
            </a:pPr>
            <a:r>
              <a:rPr sz="5760"/>
              <a:t>Binding CloudFront with Route 53 </a:t>
            </a:r>
          </a:p>
        </p:txBody>
      </p:sp>
      <p:sp>
        <p:nvSpPr>
          <p:cNvPr id="181" name="Shape 181"/>
          <p:cNvSpPr/>
          <p:nvPr>
            <p:ph type="body" idx="1"/>
          </p:nvPr>
        </p:nvSpPr>
        <p:spPr>
          <a:xfrm>
            <a:off x="868381" y="2123200"/>
            <a:ext cx="11099801" cy="2301182"/>
          </a:xfrm>
          <a:prstGeom prst="rect">
            <a:avLst/>
          </a:prstGeom>
        </p:spPr>
        <p:txBody>
          <a:bodyPr/>
          <a:lstStyle/>
          <a:p>
            <a:pPr lvl="0" marL="293370" indent="-293370" defTabSz="385572">
              <a:spcBef>
                <a:spcPts val="2700"/>
              </a:spcBef>
              <a:defRPr sz="1800"/>
            </a:pPr>
            <a:r>
              <a:rPr sz="2376"/>
              <a:t>If you want the URL for the </a:t>
            </a:r>
            <a:r>
              <a:rPr sz="2376" u="sng"/>
              <a:t>object/images/image.jpg</a:t>
            </a:r>
            <a:r>
              <a:rPr sz="2376"/>
              <a:t> to look like this: </a:t>
            </a:r>
            <a:r>
              <a:rPr sz="2376" u="sng">
                <a:hlinkClick r:id="rId2" invalidUrl="" action="" tgtFrame="" tooltip="" history="1" highlightClick="0" endSnd="0"/>
              </a:rPr>
              <a:t>http://www.example.com/images/image.jpg</a:t>
            </a:r>
            <a:r>
              <a:rPr sz="2376"/>
              <a:t>, you would create a CNAME for </a:t>
            </a:r>
            <a:r>
              <a:rPr sz="2376" u="sng">
                <a:hlinkClick r:id="rId3" invalidUrl="" action="" tgtFrame="" tooltip="" history="1" highlightClick="0" endSnd="0"/>
              </a:rPr>
              <a:t>www.example.com</a:t>
            </a:r>
            <a:r>
              <a:rPr sz="2376"/>
              <a:t> and point destination to the CloudFront DNS name. </a:t>
            </a:r>
            <a:endParaRPr sz="2376"/>
          </a:p>
          <a:p>
            <a:pPr lvl="0" marL="293370" indent="-293370" defTabSz="385572">
              <a:spcBef>
                <a:spcPts val="2700"/>
              </a:spcBef>
              <a:defRPr sz="1800"/>
            </a:pPr>
            <a:r>
              <a:rPr sz="2376"/>
              <a:t>You can create up to 10 CNAMEs per distribution. You also need to create (or update) CNAME record with your DNS service to route queries.</a:t>
            </a:r>
          </a:p>
        </p:txBody>
      </p:sp>
      <p:sp>
        <p:nvSpPr>
          <p:cNvPr id="182" name="Shape 18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183" name="pasted-image.png"/>
          <p:cNvPicPr/>
          <p:nvPr/>
        </p:nvPicPr>
        <p:blipFill>
          <a:blip r:embed="rId4">
            <a:extLst/>
          </a:blip>
          <a:stretch>
            <a:fillRect/>
          </a:stretch>
        </p:blipFill>
        <p:spPr>
          <a:xfrm>
            <a:off x="5499984" y="4800750"/>
            <a:ext cx="6396583" cy="4301905"/>
          </a:xfrm>
          <a:prstGeom prst="rect">
            <a:avLst/>
          </a:prstGeom>
          <a:ln w="25400">
            <a:miter lim="400000"/>
          </a:ln>
          <a:effectLst>
            <a:outerShdw sx="100000" sy="100000" kx="0" ky="0" algn="b" rotWithShape="0" blurRad="254000" dist="127000" dir="5400000">
              <a:srgbClr val="000000">
                <a:alpha val="70000"/>
              </a:srgbClr>
            </a:outerShdw>
          </a:effectLst>
        </p:spPr>
      </p:pic>
      <p:sp>
        <p:nvSpPr>
          <p:cNvPr id="184" name="Shape 184"/>
          <p:cNvSpPr/>
          <p:nvPr/>
        </p:nvSpPr>
        <p:spPr>
          <a:xfrm>
            <a:off x="756832" y="4603527"/>
            <a:ext cx="3426563" cy="142240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marL="444500" indent="-444500" algn="l">
              <a:buSzPct val="75000"/>
              <a:buChar char="•"/>
              <a:defRPr sz="1800"/>
            </a:pPr>
            <a:r>
              <a:rPr sz="2200"/>
              <a:t>Example :- Route 53 </a:t>
            </a:r>
            <a:br>
              <a:rPr sz="2200"/>
            </a:br>
            <a:r>
              <a:rPr sz="2200"/>
              <a:t>binding to Amazon S3</a:t>
            </a:r>
            <a:br>
              <a:rPr sz="2200"/>
            </a:br>
            <a:r>
              <a:rPr sz="2200"/>
              <a:t>bucket and CloudFront</a:t>
            </a:r>
            <a:br>
              <a:rPr sz="2200"/>
            </a:br>
            <a:r>
              <a:rPr sz="2200"/>
              <a:t>with SNAME</a:t>
            </a:r>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 name="Shape 43"/>
          <p:cNvSpPr/>
          <p:nvPr>
            <p:ph type="title"/>
          </p:nvPr>
        </p:nvSpPr>
        <p:spPr>
          <a:prstGeom prst="rect">
            <a:avLst/>
          </a:prstGeom>
        </p:spPr>
        <p:txBody>
          <a:bodyPr/>
          <a:lstStyle/>
          <a:p>
            <a:pPr lvl="0">
              <a:defRPr sz="1800"/>
            </a:pPr>
            <a:r>
              <a:rPr sz="8000"/>
              <a:t>Objectives</a:t>
            </a:r>
          </a:p>
        </p:txBody>
      </p:sp>
      <p:sp>
        <p:nvSpPr>
          <p:cNvPr id="44" name="Shape 44"/>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
        <p:nvSpPr>
          <p:cNvPr id="45" name="Shape 45"/>
          <p:cNvSpPr/>
          <p:nvPr>
            <p:ph type="body" idx="1"/>
          </p:nvPr>
        </p:nvSpPr>
        <p:spPr>
          <a:prstGeom prst="rect">
            <a:avLst/>
          </a:prstGeom>
        </p:spPr>
        <p:txBody>
          <a:bodyPr/>
          <a:lstStyle/>
          <a:p>
            <a:pPr lvl="0" marL="0" indent="0">
              <a:buSzTx/>
              <a:buNone/>
              <a:defRPr sz="1800"/>
            </a:pPr>
            <a:r>
              <a:rPr sz="4200"/>
              <a:t>You will be able to</a:t>
            </a:r>
            <a:endParaRPr sz="4200"/>
          </a:p>
          <a:p>
            <a:pPr lvl="0" marL="444500" indent="-444500">
              <a:spcBef>
                <a:spcPts val="3500"/>
              </a:spcBef>
              <a:defRPr sz="1800"/>
            </a:pPr>
            <a:r>
              <a:rPr sz="2800"/>
              <a:t>Describe what is Amazon S3 and its use cases. </a:t>
            </a:r>
            <a:endParaRPr sz="2800"/>
          </a:p>
          <a:p>
            <a:pPr lvl="0" marL="444500" indent="-444500">
              <a:spcBef>
                <a:spcPts val="3500"/>
              </a:spcBef>
              <a:defRPr sz="1800"/>
            </a:pPr>
            <a:r>
              <a:rPr sz="2800"/>
              <a:t>Create Buckets and upload files to S3.</a:t>
            </a:r>
            <a:endParaRPr sz="2800"/>
          </a:p>
          <a:p>
            <a:pPr lvl="0" marL="444500" indent="-444500">
              <a:spcBef>
                <a:spcPts val="3500"/>
              </a:spcBef>
              <a:defRPr sz="1800"/>
            </a:pPr>
            <a:r>
              <a:rPr sz="2800"/>
              <a:t>Set basics permissions, versioning, and share objects on S3</a:t>
            </a:r>
            <a:endParaRPr sz="2800"/>
          </a:p>
          <a:p>
            <a:pPr lvl="0" marL="444500" indent="-444500">
              <a:spcBef>
                <a:spcPts val="3500"/>
              </a:spcBef>
              <a:defRPr sz="1800"/>
            </a:pPr>
            <a:r>
              <a:rPr sz="2800"/>
              <a:t>Delete S3 Buckets.</a:t>
            </a:r>
            <a:endParaRPr sz="2800"/>
          </a:p>
          <a:p>
            <a:pPr lvl="0" marL="444500" indent="-444500">
              <a:spcBef>
                <a:spcPts val="3500"/>
              </a:spcBef>
              <a:defRPr sz="1800"/>
            </a:pPr>
            <a:r>
              <a:rPr sz="2800"/>
              <a:t>Create Amazon CloudFront to distribute and caching Amazon S3 bucket. </a:t>
            </a:r>
          </a:p>
        </p:txBody>
      </p:sp>
    </p:spTree>
  </p:cSld>
  <p:clrMapOvr>
    <a:masterClrMapping/>
  </p:clrMapOvr>
  <p:transitio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6" name="Shape 186"/>
          <p:cNvSpPr/>
          <p:nvPr>
            <p:ph type="title"/>
          </p:nvPr>
        </p:nvSpPr>
        <p:spPr>
          <a:prstGeom prst="rect">
            <a:avLst/>
          </a:prstGeom>
        </p:spPr>
        <p:txBody>
          <a:bodyPr/>
          <a:lstStyle/>
          <a:p>
            <a:pPr lvl="0">
              <a:defRPr sz="1800"/>
            </a:pPr>
            <a:r>
              <a:rPr sz="8000"/>
              <a:t>Conclusion</a:t>
            </a:r>
          </a:p>
        </p:txBody>
      </p:sp>
      <p:sp>
        <p:nvSpPr>
          <p:cNvPr id="187" name="Shape 187"/>
          <p:cNvSpPr/>
          <p:nvPr>
            <p:ph type="body" idx="1"/>
          </p:nvPr>
        </p:nvSpPr>
        <p:spPr>
          <a:prstGeom prst="rect">
            <a:avLst/>
          </a:prstGeom>
        </p:spPr>
        <p:txBody>
          <a:bodyPr/>
          <a:lstStyle/>
          <a:p>
            <a:pPr lvl="0" marL="311150" indent="-311150" defTabSz="408940">
              <a:spcBef>
                <a:spcPts val="2900"/>
              </a:spcBef>
              <a:defRPr sz="1800"/>
            </a:pPr>
            <a:r>
              <a:rPr sz="2520"/>
              <a:t>Amazon S3 provides developers and IT teams with secure, durable, highly-scalable object storage.</a:t>
            </a:r>
            <a:endParaRPr sz="2520"/>
          </a:p>
          <a:p>
            <a:pPr lvl="0" marL="311150" indent="-311150" defTabSz="408940">
              <a:spcBef>
                <a:spcPts val="2900"/>
              </a:spcBef>
              <a:defRPr sz="1800"/>
            </a:pPr>
            <a:r>
              <a:rPr sz="2520"/>
              <a:t>You can use S3 to store files for sharing, versioning, and use as resources for your website or source of analytic process.</a:t>
            </a:r>
            <a:endParaRPr sz="2520"/>
          </a:p>
          <a:p>
            <a:pPr lvl="0" marL="311150" indent="-311150" defTabSz="408940">
              <a:spcBef>
                <a:spcPts val="2900"/>
              </a:spcBef>
              <a:defRPr sz="1800"/>
            </a:pPr>
            <a:r>
              <a:rPr sz="2520"/>
              <a:t>S3 provides multiple roles and level to access objects in the Cloud, and also provides 99.99999999999% durability, with 99.99% availability.</a:t>
            </a:r>
            <a:endParaRPr sz="2520"/>
          </a:p>
          <a:p>
            <a:pPr lvl="0" marL="311150" indent="-311150" defTabSz="408940">
              <a:spcBef>
                <a:spcPts val="2900"/>
              </a:spcBef>
              <a:defRPr sz="1800"/>
            </a:pPr>
            <a:r>
              <a:rPr sz="2520"/>
              <a:t>Prices are vary, lower per GB for higher scale, from free tier to pay-as-you-use. No upfront charge or fee. Depends on Storage, Request, Transfer size per month, and Region. </a:t>
            </a:r>
            <a:endParaRPr sz="2520"/>
          </a:p>
          <a:p>
            <a:pPr lvl="0" marL="311150" indent="-311150" defTabSz="408940">
              <a:spcBef>
                <a:spcPts val="2900"/>
              </a:spcBef>
              <a:defRPr sz="1800"/>
            </a:pPr>
            <a:r>
              <a:rPr sz="2520"/>
              <a:t>Amazon CloudFront distribute content to end users with low latency, high data transfer speeds, using global network of Edge Locations, and no minimum usage commitments.</a:t>
            </a:r>
          </a:p>
        </p:txBody>
      </p:sp>
      <p:sp>
        <p:nvSpPr>
          <p:cNvPr id="188" name="Shape 188"/>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0" name="Shape 190"/>
          <p:cNvSpPr/>
          <p:nvPr>
            <p:ph type="title"/>
          </p:nvPr>
        </p:nvSpPr>
        <p:spPr>
          <a:prstGeom prst="rect">
            <a:avLst/>
          </a:prstGeom>
        </p:spPr>
        <p:txBody>
          <a:bodyPr/>
          <a:lstStyle/>
          <a:p>
            <a:pPr lvl="0">
              <a:defRPr sz="1800"/>
            </a:pPr>
            <a:r>
              <a:rPr sz="8000"/>
              <a:t>References</a:t>
            </a:r>
          </a:p>
        </p:txBody>
      </p:sp>
      <p:sp>
        <p:nvSpPr>
          <p:cNvPr id="191" name="Shape 191"/>
          <p:cNvSpPr/>
          <p:nvPr>
            <p:ph type="body" idx="1"/>
          </p:nvPr>
        </p:nvSpPr>
        <p:spPr>
          <a:prstGeom prst="rect">
            <a:avLst/>
          </a:prstGeom>
        </p:spPr>
        <p:txBody>
          <a:bodyPr/>
          <a:lstStyle/>
          <a:p>
            <a:pPr lvl="0" marL="262254" indent="-262254" defTabSz="344677">
              <a:spcBef>
                <a:spcPts val="2400"/>
              </a:spcBef>
              <a:defRPr sz="1800"/>
            </a:pPr>
            <a:r>
              <a:rPr sz="2124"/>
              <a:t>Amazon S3</a:t>
            </a:r>
            <a:br>
              <a:rPr sz="2124"/>
            </a:br>
            <a:r>
              <a:rPr sz="2124" u="sng">
                <a:hlinkClick r:id="rId2" invalidUrl="" action="" tgtFrame="" tooltip="" history="1" highlightClick="0" endSnd="0"/>
              </a:rPr>
              <a:t>http://aws.amazon.com/s3</a:t>
            </a:r>
            <a:r>
              <a:rPr sz="2124"/>
              <a:t>  </a:t>
            </a:r>
            <a:endParaRPr sz="2124"/>
          </a:p>
          <a:p>
            <a:pPr lvl="0" marL="262254" indent="-262254" defTabSz="344677">
              <a:spcBef>
                <a:spcPts val="2400"/>
              </a:spcBef>
              <a:defRPr sz="1800"/>
            </a:pPr>
            <a:r>
              <a:rPr sz="2124"/>
              <a:t>S3 Pricing</a:t>
            </a:r>
            <a:br>
              <a:rPr sz="2124"/>
            </a:br>
            <a:r>
              <a:rPr sz="2124" u="sng">
                <a:hlinkClick r:id="rId3" invalidUrl="" action="" tgtFrame="" tooltip="" history="1" highlightClick="0" endSnd="0"/>
              </a:rPr>
              <a:t>http://aws.amazon.com/s3/pricing/</a:t>
            </a:r>
            <a:r>
              <a:rPr sz="2124"/>
              <a:t> </a:t>
            </a:r>
            <a:endParaRPr sz="2124"/>
          </a:p>
          <a:p>
            <a:pPr lvl="0" marL="262254" indent="-262254" defTabSz="344677">
              <a:spcBef>
                <a:spcPts val="2400"/>
              </a:spcBef>
              <a:defRPr sz="1800"/>
            </a:pPr>
            <a:r>
              <a:rPr sz="2124"/>
              <a:t>Amazon CloudFront</a:t>
            </a:r>
            <a:br>
              <a:rPr sz="2124"/>
            </a:br>
            <a:r>
              <a:rPr sz="2124" u="sng">
                <a:hlinkClick r:id="rId4" invalidUrl="" action="" tgtFrame="" tooltip="" history="1" highlightClick="0" endSnd="0"/>
              </a:rPr>
              <a:t>http://aws.amazon.com/cloudfront/</a:t>
            </a:r>
            <a:r>
              <a:rPr sz="2124"/>
              <a:t> </a:t>
            </a:r>
            <a:endParaRPr sz="2124"/>
          </a:p>
          <a:p>
            <a:pPr lvl="0" marL="262254" indent="-262254" defTabSz="344677">
              <a:spcBef>
                <a:spcPts val="2400"/>
              </a:spcBef>
              <a:defRPr sz="1800"/>
            </a:pPr>
            <a:r>
              <a:rPr sz="2124"/>
              <a:t>Getting Start with CloudFront</a:t>
            </a:r>
            <a:br>
              <a:rPr sz="2124"/>
            </a:br>
            <a:r>
              <a:rPr sz="2124" u="sng">
                <a:hlinkClick r:id="rId5" invalidUrl="" action="" tgtFrame="" tooltip="" history="1" highlightClick="0" endSnd="0"/>
              </a:rPr>
              <a:t>http://docs.aws.amazon.com/AmazonCloudFront/latest/DeveloperGuide/GettingStarted.html</a:t>
            </a:r>
            <a:r>
              <a:rPr sz="2124"/>
              <a:t> </a:t>
            </a:r>
            <a:endParaRPr sz="2124"/>
          </a:p>
          <a:p>
            <a:pPr lvl="0" marL="262254" indent="-262254" defTabSz="344677">
              <a:spcBef>
                <a:spcPts val="2400"/>
              </a:spcBef>
              <a:defRPr sz="1800"/>
            </a:pPr>
            <a:r>
              <a:rPr sz="2124"/>
              <a:t>More details about Amazon CloudFront Caching Behaviour </a:t>
            </a:r>
            <a:br>
              <a:rPr sz="2124"/>
            </a:br>
            <a:r>
              <a:rPr sz="2124" u="sng">
                <a:hlinkClick r:id="rId6" invalidUrl="" action="" tgtFrame="" tooltip="" history="1" highlightClick="0" endSnd="0"/>
              </a:rPr>
              <a:t>http://docs.aws.amazon.com/AmazonCloudFront/latest/DeveloperGuide/distribution-web.html</a:t>
            </a:r>
            <a:r>
              <a:rPr sz="2124"/>
              <a:t>  </a:t>
            </a:r>
            <a:endParaRPr sz="2124"/>
          </a:p>
          <a:p>
            <a:pPr lvl="0" marL="262254" indent="-262254" defTabSz="344677">
              <a:spcBef>
                <a:spcPts val="2400"/>
              </a:spcBef>
              <a:defRPr sz="1800"/>
            </a:pPr>
            <a:r>
              <a:rPr sz="2124"/>
              <a:t>CloudFront Pricing</a:t>
            </a:r>
            <a:br>
              <a:rPr sz="2124"/>
            </a:br>
            <a:r>
              <a:rPr sz="2124" u="sng">
                <a:hlinkClick r:id="rId7" invalidUrl="" action="" tgtFrame="" tooltip="" history="1" highlightClick="0" endSnd="0"/>
              </a:rPr>
              <a:t>http://aws.amazon.com/cloudfront/pricing/</a:t>
            </a:r>
            <a:r>
              <a:rPr sz="2124"/>
              <a:t> </a:t>
            </a:r>
          </a:p>
        </p:txBody>
      </p:sp>
      <p:sp>
        <p:nvSpPr>
          <p:cNvPr id="192" name="Shape 19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 name="Shape 47"/>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48" name="Introduction to Amazon S3.mp4"/>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1" y="1753171"/>
            <a:ext cx="13004801" cy="7315201"/>
          </a:xfrm>
          <a:prstGeom prst="rect">
            <a:avLst/>
          </a:prstGeom>
        </p:spPr>
      </p:pic>
      <p:sp>
        <p:nvSpPr>
          <p:cNvPr id="49" name="Shape 49"/>
          <p:cNvSpPr/>
          <p:nvPr>
            <p:ph type="title"/>
          </p:nvPr>
        </p:nvSpPr>
        <p:spPr>
          <a:xfrm>
            <a:off x="952500" y="394826"/>
            <a:ext cx="11099800" cy="962156"/>
          </a:xfrm>
          <a:prstGeom prst="rect">
            <a:avLst/>
          </a:prstGeom>
        </p:spPr>
        <p:txBody>
          <a:bodyPr/>
          <a:lstStyle>
            <a:lvl1pPr defTabSz="420624">
              <a:defRPr sz="5760"/>
            </a:lvl1pPr>
          </a:lstStyle>
          <a:p>
            <a:pPr lvl="0">
              <a:defRPr sz="1800"/>
            </a:pPr>
            <a:r>
              <a:rPr sz="5760"/>
              <a:t>Introduction to S3</a:t>
            </a:r>
          </a:p>
        </p:txBody>
      </p:sp>
      <p:pic>
        <p:nvPicPr>
          <p:cNvPr id="50" name="aws-icons_15_amazon-s3.png"/>
          <p:cNvPicPr/>
          <p:nvPr/>
        </p:nvPicPr>
        <p:blipFill>
          <a:blip r:embed="rId5">
            <a:extLst/>
          </a:blip>
          <a:stretch>
            <a:fillRect/>
          </a:stretch>
        </p:blipFill>
        <p:spPr>
          <a:xfrm>
            <a:off x="11796673" y="320718"/>
            <a:ext cx="762001" cy="762001"/>
          </a:xfrm>
          <a:prstGeom prst="rect">
            <a:avLst/>
          </a:prstGeom>
          <a:ln w="12700">
            <a:miter lim="400000"/>
          </a:ln>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mediacall" presetSubtype="0" presetID="1" grpId="1" fill="hold">
                                  <p:stCondLst>
                                    <p:cond delay="0"/>
                                  </p:stCondLst>
                                  <p:childTnLst>
                                    <p:cmd type="call" cmd="playFrom(0.0)">
                                      <p:cBhvr>
                                        <p:cTn id="6" dur="0" fill="hold"/>
                                        <p:tgtEl>
                                          <p:spTgt spid="48"/>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48"/>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2" name="Shape 52"/>
          <p:cNvSpPr/>
          <p:nvPr>
            <p:ph type="title"/>
          </p:nvPr>
        </p:nvSpPr>
        <p:spPr>
          <a:prstGeom prst="rect">
            <a:avLst/>
          </a:prstGeom>
        </p:spPr>
        <p:txBody>
          <a:bodyPr/>
          <a:lstStyle>
            <a:lvl1pPr>
              <a:defRPr sz="5000"/>
            </a:lvl1pPr>
          </a:lstStyle>
          <a:p>
            <a:pPr lvl="0">
              <a:defRPr sz="1800"/>
            </a:pPr>
            <a:r>
              <a:rPr sz="5000"/>
              <a:t>Amazon Simple Storage Service (S3)</a:t>
            </a:r>
          </a:p>
        </p:txBody>
      </p:sp>
      <p:sp>
        <p:nvSpPr>
          <p:cNvPr id="53" name="Shape 53"/>
          <p:cNvSpPr/>
          <p:nvPr>
            <p:ph type="body" idx="1"/>
          </p:nvPr>
        </p:nvSpPr>
        <p:spPr>
          <a:prstGeom prst="rect">
            <a:avLst/>
          </a:prstGeom>
        </p:spPr>
        <p:txBody>
          <a:bodyPr/>
          <a:lstStyle/>
          <a:p>
            <a:pPr lvl="0" marL="351155" indent="-351155" defTabSz="461518">
              <a:spcBef>
                <a:spcPts val="3300"/>
              </a:spcBef>
              <a:defRPr sz="1800"/>
            </a:pPr>
            <a:r>
              <a:rPr sz="2844"/>
              <a:t>Amazon Simple Storage Service (Amazon S3), provides developers and IT teams with secure, durable, highly-scalable object storage. Amazon S3 is easy to use, with a simple web  interface to store and retrieve any amount of data from anywhere on the web.</a:t>
            </a:r>
            <a:endParaRPr sz="2844"/>
          </a:p>
          <a:p>
            <a:pPr lvl="0" marL="351155" indent="-351155" defTabSz="461518">
              <a:spcBef>
                <a:spcPts val="3300"/>
              </a:spcBef>
              <a:defRPr sz="1800"/>
            </a:pPr>
            <a:r>
              <a:rPr sz="2844"/>
              <a:t>Amazon S3 can be used alone or together with other AWS services such as EC2, EBS, and Amazon Glacier, as well as third party storage repositories and gateways. </a:t>
            </a:r>
            <a:endParaRPr sz="2844"/>
          </a:p>
          <a:p>
            <a:pPr lvl="0" marL="351155" indent="-351155" defTabSz="461518">
              <a:spcBef>
                <a:spcPts val="3300"/>
              </a:spcBef>
              <a:defRPr sz="1800"/>
            </a:pPr>
            <a:r>
              <a:rPr sz="2844"/>
              <a:t>Amazon S3 provides cost-effective object storage for a wide variety of use cases including cloud applications, content distribution, backup and archiving, disaster recovery, and big data analytics.</a:t>
            </a:r>
          </a:p>
        </p:txBody>
      </p:sp>
      <p:sp>
        <p:nvSpPr>
          <p:cNvPr id="54" name="Shape 54"/>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55" name="aws-icons_15_amazon-s3.png"/>
          <p:cNvPicPr/>
          <p:nvPr/>
        </p:nvPicPr>
        <p:blipFill>
          <a:blip r:embed="rId2">
            <a:extLst/>
          </a:blip>
          <a:stretch>
            <a:fillRect/>
          </a:stretch>
        </p:blipFill>
        <p:spPr>
          <a:xfrm>
            <a:off x="11796673" y="320718"/>
            <a:ext cx="762001" cy="762001"/>
          </a:xfrm>
          <a:prstGeom prst="rect">
            <a:avLst/>
          </a:prstGeom>
          <a:ln w="12700">
            <a:miter lim="400000"/>
          </a:ln>
        </p:spPr>
      </p:pic>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7" name="Shape 57"/>
          <p:cNvSpPr/>
          <p:nvPr>
            <p:ph type="title"/>
          </p:nvPr>
        </p:nvSpPr>
        <p:spPr>
          <a:prstGeom prst="rect">
            <a:avLst/>
          </a:prstGeom>
        </p:spPr>
        <p:txBody>
          <a:bodyPr/>
          <a:lstStyle>
            <a:lvl1pPr>
              <a:defRPr sz="5000"/>
            </a:lvl1pPr>
          </a:lstStyle>
          <a:p>
            <a:pPr lvl="0">
              <a:defRPr sz="1800"/>
            </a:pPr>
            <a:r>
              <a:rPr sz="5000"/>
              <a:t>Amazon Simple Storage Service (S3)</a:t>
            </a:r>
          </a:p>
        </p:txBody>
      </p:sp>
      <p:sp>
        <p:nvSpPr>
          <p:cNvPr id="58" name="Shape 58"/>
          <p:cNvSpPr/>
          <p:nvPr>
            <p:ph type="body" idx="1"/>
          </p:nvPr>
        </p:nvSpPr>
        <p:spPr>
          <a:prstGeom prst="rect">
            <a:avLst/>
          </a:prstGeom>
        </p:spPr>
        <p:txBody>
          <a:bodyPr/>
          <a:lstStyle/>
          <a:p>
            <a:pPr lvl="0" marL="417830" indent="-417830" defTabSz="549148">
              <a:spcBef>
                <a:spcPts val="3900"/>
              </a:spcBef>
              <a:defRPr sz="1800"/>
            </a:pPr>
            <a:r>
              <a:rPr sz="3384"/>
              <a:t>Durable, scalable object store.</a:t>
            </a:r>
            <a:endParaRPr sz="3384"/>
          </a:p>
          <a:p>
            <a:pPr lvl="0" marL="417830" indent="-417830" defTabSz="549148">
              <a:spcBef>
                <a:spcPts val="3900"/>
              </a:spcBef>
              <a:defRPr sz="1800"/>
            </a:pPr>
            <a:r>
              <a:rPr sz="3384"/>
              <a:t>Store and retrieve any amount of data, anytime, from anywhere on the web.</a:t>
            </a:r>
            <a:endParaRPr sz="3384"/>
          </a:p>
          <a:p>
            <a:pPr lvl="0" marL="417830" indent="-417830" defTabSz="549148">
              <a:spcBef>
                <a:spcPts val="3900"/>
              </a:spcBef>
              <a:defRPr sz="1800"/>
            </a:pPr>
            <a:r>
              <a:rPr sz="3384"/>
              <a:t>Store data with up to 99.99999999999% durability, with 99.99% availability.</a:t>
            </a:r>
            <a:endParaRPr sz="3384"/>
          </a:p>
          <a:p>
            <a:pPr lvl="0" marL="417830" indent="-417830" defTabSz="549148">
              <a:spcBef>
                <a:spcPts val="3900"/>
              </a:spcBef>
              <a:defRPr sz="1800"/>
            </a:pPr>
            <a:r>
              <a:rPr sz="3384"/>
              <a:t>Store objects in buckets and retrieve using a unique developer assign key.</a:t>
            </a:r>
            <a:endParaRPr sz="3384"/>
          </a:p>
          <a:p>
            <a:pPr lvl="0" marL="417830" indent="-417830" defTabSz="549148">
              <a:spcBef>
                <a:spcPts val="3900"/>
              </a:spcBef>
              <a:defRPr sz="1800"/>
            </a:pPr>
            <a:r>
              <a:rPr sz="3384"/>
              <a:t>Store buckets in one of several AWS Regions.</a:t>
            </a:r>
          </a:p>
        </p:txBody>
      </p:sp>
      <p:sp>
        <p:nvSpPr>
          <p:cNvPr id="59" name="Shape 59"/>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60" name="aws-icons_15_amazon-s3.png"/>
          <p:cNvPicPr/>
          <p:nvPr/>
        </p:nvPicPr>
        <p:blipFill>
          <a:blip r:embed="rId2">
            <a:extLst/>
          </a:blip>
          <a:stretch>
            <a:fillRect/>
          </a:stretch>
        </p:blipFill>
        <p:spPr>
          <a:xfrm>
            <a:off x="11796673" y="320718"/>
            <a:ext cx="762001" cy="762001"/>
          </a:xfrm>
          <a:prstGeom prst="rect">
            <a:avLst/>
          </a:prstGeom>
          <a:ln w="12700">
            <a:miter lim="400000"/>
          </a:ln>
        </p:spPr>
      </p:pic>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2" name="Shape 62"/>
          <p:cNvSpPr/>
          <p:nvPr>
            <p:ph type="title"/>
          </p:nvPr>
        </p:nvSpPr>
        <p:spPr>
          <a:xfrm>
            <a:off x="952500" y="444500"/>
            <a:ext cx="11099800" cy="1676924"/>
          </a:xfrm>
          <a:prstGeom prst="rect">
            <a:avLst/>
          </a:prstGeom>
        </p:spPr>
        <p:txBody>
          <a:bodyPr/>
          <a:lstStyle/>
          <a:p>
            <a:pPr lvl="0">
              <a:defRPr sz="1800"/>
            </a:pPr>
            <a:r>
              <a:rPr sz="8000"/>
              <a:t>AWS S3 Use Cases</a:t>
            </a:r>
          </a:p>
        </p:txBody>
      </p:sp>
      <p:sp>
        <p:nvSpPr>
          <p:cNvPr id="63" name="Shape 63"/>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64" name="17-S3-1-enhanced.png"/>
          <p:cNvPicPr/>
          <p:nvPr/>
        </p:nvPicPr>
        <p:blipFill>
          <a:blip r:embed="rId2">
            <a:extLst/>
          </a:blip>
          <a:stretch>
            <a:fillRect/>
          </a:stretch>
        </p:blipFill>
        <p:spPr>
          <a:xfrm>
            <a:off x="449846" y="2180428"/>
            <a:ext cx="1739901" cy="1434655"/>
          </a:xfrm>
          <a:prstGeom prst="rect">
            <a:avLst/>
          </a:prstGeom>
          <a:ln w="12700">
            <a:miter lim="400000"/>
          </a:ln>
        </p:spPr>
      </p:pic>
      <p:pic>
        <p:nvPicPr>
          <p:cNvPr id="65" name="18-S3-2-enhanced.png"/>
          <p:cNvPicPr/>
          <p:nvPr/>
        </p:nvPicPr>
        <p:blipFill>
          <a:blip r:embed="rId3">
            <a:extLst/>
          </a:blip>
          <a:stretch>
            <a:fillRect/>
          </a:stretch>
        </p:blipFill>
        <p:spPr>
          <a:xfrm>
            <a:off x="562076" y="4085845"/>
            <a:ext cx="1515441" cy="1438009"/>
          </a:xfrm>
          <a:prstGeom prst="rect">
            <a:avLst/>
          </a:prstGeom>
          <a:ln w="12700">
            <a:miter lim="400000"/>
          </a:ln>
        </p:spPr>
      </p:pic>
      <p:pic>
        <p:nvPicPr>
          <p:cNvPr id="66" name="19-S3-3-enhanced.png"/>
          <p:cNvPicPr/>
          <p:nvPr/>
        </p:nvPicPr>
        <p:blipFill>
          <a:blip r:embed="rId4">
            <a:extLst/>
          </a:blip>
          <a:stretch>
            <a:fillRect/>
          </a:stretch>
        </p:blipFill>
        <p:spPr>
          <a:xfrm>
            <a:off x="365080" y="5994615"/>
            <a:ext cx="1909433" cy="1434656"/>
          </a:xfrm>
          <a:prstGeom prst="rect">
            <a:avLst/>
          </a:prstGeom>
          <a:ln w="12700">
            <a:miter lim="400000"/>
          </a:ln>
        </p:spPr>
      </p:pic>
      <p:pic>
        <p:nvPicPr>
          <p:cNvPr id="67" name="20-S3-4-enhanced.png"/>
          <p:cNvPicPr/>
          <p:nvPr/>
        </p:nvPicPr>
        <p:blipFill>
          <a:blip r:embed="rId5">
            <a:extLst/>
          </a:blip>
          <a:stretch>
            <a:fillRect/>
          </a:stretch>
        </p:blipFill>
        <p:spPr>
          <a:xfrm>
            <a:off x="508221" y="7758290"/>
            <a:ext cx="1623151" cy="1434656"/>
          </a:xfrm>
          <a:prstGeom prst="rect">
            <a:avLst/>
          </a:prstGeom>
          <a:ln w="12700">
            <a:miter lim="400000"/>
          </a:ln>
        </p:spPr>
      </p:pic>
      <p:sp>
        <p:nvSpPr>
          <p:cNvPr id="68" name="Shape 68"/>
          <p:cNvSpPr/>
          <p:nvPr>
            <p:ph type="body" idx="1"/>
          </p:nvPr>
        </p:nvSpPr>
        <p:spPr>
          <a:xfrm>
            <a:off x="2362580" y="2326792"/>
            <a:ext cx="9459390" cy="1141928"/>
          </a:xfrm>
          <a:prstGeom prst="rect">
            <a:avLst/>
          </a:prstGeom>
        </p:spPr>
        <p:txBody>
          <a:bodyPr/>
          <a:lstStyle>
            <a:lvl1pPr marL="266700" indent="-266700" defTabSz="350520">
              <a:spcBef>
                <a:spcPts val="2500"/>
              </a:spcBef>
              <a:defRPr sz="2160"/>
            </a:lvl1pPr>
          </a:lstStyle>
          <a:p>
            <a:pPr lvl="0">
              <a:defRPr sz="1800"/>
            </a:pPr>
            <a:r>
              <a:rPr sz="2160"/>
              <a:t>Use S3 to offload your entire storage infrastructure into the cloud to handle your glowing storage needs. You can  distribute your content directly from S3 or store for pushing content to CloudFront Edge Location</a:t>
            </a:r>
          </a:p>
        </p:txBody>
      </p:sp>
      <p:sp>
        <p:nvSpPr>
          <p:cNvPr id="69" name="Shape 69"/>
          <p:cNvSpPr/>
          <p:nvPr/>
        </p:nvSpPr>
        <p:spPr>
          <a:xfrm>
            <a:off x="2362580" y="4048234"/>
            <a:ext cx="9459390" cy="1414645"/>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lvl1pPr marL="262254" indent="-262254" algn="l" defTabSz="344677">
              <a:spcBef>
                <a:spcPts val="2400"/>
              </a:spcBef>
              <a:buSzPct val="75000"/>
              <a:buChar char="•"/>
              <a:defRPr sz="2124"/>
            </a:lvl1pPr>
          </a:lstStyle>
          <a:p>
            <a:pPr lvl="0">
              <a:defRPr sz="1800"/>
            </a:pPr>
            <a:r>
              <a:rPr sz="2124"/>
              <a:t>Store data for analysis such as financial data for computation and pricing or photo imaged for resizing and send this content to EC2 to do the computation works without incurring any data transfer charges for moving data between the services.</a:t>
            </a:r>
          </a:p>
        </p:txBody>
      </p:sp>
      <p:sp>
        <p:nvSpPr>
          <p:cNvPr id="70" name="Shape 70"/>
          <p:cNvSpPr/>
          <p:nvPr/>
        </p:nvSpPr>
        <p:spPr>
          <a:xfrm>
            <a:off x="2362580" y="6077290"/>
            <a:ext cx="9459390" cy="1141928"/>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lvl1pPr marL="280034" indent="-280034" algn="l" defTabSz="368045">
              <a:spcBef>
                <a:spcPts val="2600"/>
              </a:spcBef>
              <a:buSzPct val="75000"/>
              <a:buChar char="•"/>
              <a:defRPr sz="2268"/>
            </a:lvl1pPr>
          </a:lstStyle>
          <a:p>
            <a:pPr lvl="0">
              <a:defRPr sz="1800"/>
            </a:pPr>
            <a:r>
              <a:rPr sz="2268"/>
              <a:t>Use S3 Versioning, high durable, scalable and secure, capability to provide backup and archiving critical data. You can define rules to archive sets of S3 objects to Glacier based on it’s lifetime. </a:t>
            </a:r>
          </a:p>
        </p:txBody>
      </p:sp>
      <p:sp>
        <p:nvSpPr>
          <p:cNvPr id="71" name="Shape 71"/>
          <p:cNvSpPr/>
          <p:nvPr/>
        </p:nvSpPr>
        <p:spPr>
          <a:xfrm>
            <a:off x="2362580" y="7833628"/>
            <a:ext cx="9459390" cy="1141929"/>
          </a:xfrm>
          <a:prstGeom prst="rect">
            <a:avLst/>
          </a:prstGeom>
          <a:ln w="12700">
            <a:miter lim="400000"/>
          </a:ln>
          <a:extLst>
            <a:ext uri="{C572A759-6A51-4108-AA02-DFA0A04FC94B}">
              <ma14:wrappingTextBoxFlag xmlns:ma14="http://schemas.microsoft.com/office/mac/drawingml/2011/main" val="1"/>
            </a:ext>
          </a:extLst>
        </p:spPr>
        <p:txBody>
          <a:bodyPr lIns="0" tIns="0" rIns="0" bIns="0">
            <a:normAutofit fontScale="100000" lnSpcReduction="0"/>
          </a:bodyPr>
          <a:lstStyle>
            <a:lvl1pPr marL="280034" indent="-280034" algn="l" defTabSz="368045">
              <a:spcBef>
                <a:spcPts val="2600"/>
              </a:spcBef>
              <a:buSzPct val="75000"/>
              <a:buChar char="•"/>
              <a:defRPr sz="2268"/>
            </a:lvl1pPr>
          </a:lstStyle>
          <a:p>
            <a:pPr lvl="0">
              <a:defRPr sz="1800"/>
            </a:pPr>
            <a:r>
              <a:rPr sz="2268"/>
              <a:t>Use S3 to host entire static website to meets traffic demands. You can reliable serve your traffic and handle unexpected peaks without worrying about scaling your infrastructure.</a:t>
            </a: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3" name="Shape 73"/>
          <p:cNvSpPr/>
          <p:nvPr>
            <p:ph type="title"/>
          </p:nvPr>
        </p:nvSpPr>
        <p:spPr>
          <a:xfrm>
            <a:off x="3811578" y="653218"/>
            <a:ext cx="3193480" cy="846091"/>
          </a:xfrm>
          <a:prstGeom prst="rect">
            <a:avLst/>
          </a:prstGeom>
        </p:spPr>
        <p:txBody>
          <a:bodyPr/>
          <a:lstStyle>
            <a:lvl1pPr defTabSz="321310">
              <a:defRPr sz="4400"/>
            </a:lvl1pPr>
          </a:lstStyle>
          <a:p>
            <a:pPr lvl="0">
              <a:defRPr sz="1800"/>
            </a:pPr>
            <a:r>
              <a:rPr sz="4400"/>
              <a:t>Case Study:</a:t>
            </a:r>
          </a:p>
        </p:txBody>
      </p:sp>
      <p:sp>
        <p:nvSpPr>
          <p:cNvPr id="74" name="Shape 74"/>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pic>
        <p:nvPicPr>
          <p:cNvPr id="75" name="Netflix on AWS - Customer Success Story.mp4"/>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0" y="1754858"/>
            <a:ext cx="13004801" cy="7315201"/>
          </a:xfrm>
          <a:prstGeom prst="rect">
            <a:avLst/>
          </a:prstGeom>
        </p:spPr>
      </p:pic>
      <p:pic>
        <p:nvPicPr>
          <p:cNvPr id="76" name="pasted-image.tif"/>
          <p:cNvPicPr/>
          <p:nvPr/>
        </p:nvPicPr>
        <p:blipFill>
          <a:blip r:embed="rId5">
            <a:extLst/>
          </a:blip>
          <a:stretch>
            <a:fillRect/>
          </a:stretch>
        </p:blipFill>
        <p:spPr>
          <a:xfrm>
            <a:off x="7110424" y="554387"/>
            <a:ext cx="2082798" cy="1041400"/>
          </a:xfrm>
          <a:prstGeom prst="rect">
            <a:avLst/>
          </a:prstGeom>
          <a:ln w="12700">
            <a:miter lim="400000"/>
          </a:ln>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mediacall" presetSubtype="0" presetID="1" grpId="1" fill="hold">
                                  <p:stCondLst>
                                    <p:cond delay="0"/>
                                  </p:stCondLst>
                                  <p:childTnLst>
                                    <p:cmd type="call" cmd="playFrom(0.0)">
                                      <p:cBhvr>
                                        <p:cTn id="6" dur="0" fill="hold"/>
                                        <p:tgtEl>
                                          <p:spTgt spid="75"/>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7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8" name="Shape 78"/>
          <p:cNvSpPr/>
          <p:nvPr>
            <p:ph type="title"/>
          </p:nvPr>
        </p:nvSpPr>
        <p:spPr>
          <a:prstGeom prst="rect">
            <a:avLst/>
          </a:prstGeom>
        </p:spPr>
        <p:txBody>
          <a:bodyPr/>
          <a:lstStyle/>
          <a:p>
            <a:pPr lvl="0">
              <a:defRPr sz="1800"/>
            </a:pPr>
            <a:r>
              <a:rPr sz="8000"/>
              <a:t>AWS S3: Basics</a:t>
            </a:r>
          </a:p>
        </p:txBody>
      </p:sp>
      <p:sp>
        <p:nvSpPr>
          <p:cNvPr id="79" name="Shape 79"/>
          <p:cNvSpPr/>
          <p:nvPr>
            <p:ph type="body" idx="1"/>
          </p:nvPr>
        </p:nvSpPr>
        <p:spPr>
          <a:prstGeom prst="rect">
            <a:avLst/>
          </a:prstGeom>
        </p:spPr>
        <p:txBody>
          <a:bodyPr/>
          <a:lstStyle/>
          <a:p>
            <a:pPr lvl="0" marL="288925" indent="-288925" defTabSz="379729">
              <a:spcBef>
                <a:spcPts val="2700"/>
              </a:spcBef>
              <a:defRPr sz="1800"/>
            </a:pPr>
            <a:r>
              <a:rPr sz="2340"/>
              <a:t>Amazon S3 stores dat as </a:t>
            </a:r>
            <a:r>
              <a:rPr b="1" i="1" sz="2340">
                <a:solidFill>
                  <a:srgbClr val="53585F"/>
                </a:solidFill>
                <a:latin typeface="Helvetica"/>
                <a:ea typeface="Helvetica"/>
                <a:cs typeface="Helvetica"/>
                <a:sym typeface="Helvetica"/>
              </a:rPr>
              <a:t>object</a:t>
            </a:r>
            <a:r>
              <a:rPr sz="2340"/>
              <a:t> within </a:t>
            </a:r>
            <a:r>
              <a:rPr b="1" i="1" sz="2340">
                <a:solidFill>
                  <a:srgbClr val="53585F"/>
                </a:solidFill>
                <a:latin typeface="Helvetica"/>
                <a:ea typeface="Helvetica"/>
                <a:cs typeface="Helvetica"/>
                <a:sym typeface="Helvetica"/>
              </a:rPr>
              <a:t>Buckets</a:t>
            </a:r>
            <a:r>
              <a:rPr sz="2340"/>
              <a:t>. An object comprised of a file and optionally any metadata that describe the file.</a:t>
            </a:r>
            <a:endParaRPr sz="2340"/>
          </a:p>
          <a:p>
            <a:pPr lvl="0" marL="288925" indent="-288925" defTabSz="379729">
              <a:spcBef>
                <a:spcPts val="2700"/>
              </a:spcBef>
              <a:defRPr sz="1800"/>
            </a:pPr>
            <a:r>
              <a:rPr sz="2340"/>
              <a:t>To store an object in S3, you upload the file you want to store to a bucket.  When you upload a file, you can set permission on the object as well as metadata.</a:t>
            </a:r>
            <a:endParaRPr sz="2340"/>
          </a:p>
          <a:p>
            <a:pPr lvl="0" marL="288925" indent="-288925" defTabSz="379729">
              <a:spcBef>
                <a:spcPts val="2700"/>
              </a:spcBef>
              <a:defRPr sz="1800"/>
            </a:pPr>
            <a:r>
              <a:rPr sz="2340"/>
              <a:t>Buckets are the container for objects. You can have one or more buckets. For each bucket, you can control access to the bucket (who can create, delete, and list objects in the bucket), view access logs for the bucket and its objects, and choose the geographical region where Amazon S3 will store the bucket and it contents.</a:t>
            </a:r>
            <a:endParaRPr sz="2340"/>
          </a:p>
          <a:p>
            <a:pPr lvl="0" marL="288925" indent="-288925" defTabSz="379729">
              <a:spcBef>
                <a:spcPts val="2700"/>
              </a:spcBef>
              <a:defRPr sz="1800"/>
            </a:pPr>
            <a:r>
              <a:rPr sz="2340"/>
              <a:t>When using Amazon Management Console, you can create folders to group objects, also folders within folder. </a:t>
            </a:r>
            <a:endParaRPr sz="2340"/>
          </a:p>
          <a:p>
            <a:pPr lvl="0" marL="288925" indent="-288925" defTabSz="379729">
              <a:spcBef>
                <a:spcPts val="2700"/>
              </a:spcBef>
              <a:defRPr sz="1800"/>
            </a:pPr>
            <a:r>
              <a:rPr sz="2340"/>
              <a:t>You can store file from 1 byte to 5 Terabytes each with unlimited number of objects. Each object is stored in a bucket with a unique key that you assign.</a:t>
            </a:r>
          </a:p>
        </p:txBody>
      </p:sp>
      <p:sp>
        <p:nvSpPr>
          <p:cNvPr id="80" name="Shape 80"/>
          <p:cNvSpPr/>
          <p:nvPr>
            <p:ph type="sldNum" sz="quarter" idx="2"/>
          </p:nvPr>
        </p:nvSpPr>
        <p:spPr>
          <a:xfrm>
            <a:off x="6375349" y="9251950"/>
            <a:ext cx="241402" cy="381000"/>
          </a:xfrm>
          <a:prstGeom prst="rect">
            <a:avLst/>
          </a:prstGeom>
          <a:extLst>
            <a:ext uri="{C572A759-6A51-4108-AA02-DFA0A04FC94B}">
              <ma14:wrappingTextBoxFlag xmlns:ma14="http://schemas.microsoft.com/office/mac/drawingml/2011/main" val="1"/>
            </a:ext>
          </a:extLst>
        </p:spPr>
        <p:txBody>
          <a:bodyPr/>
          <a:lstStyle/>
          <a:p>
            <a:pPr lvl="0"/>
            <a:fld id="{86CB4B4D-7CA3-9044-876B-883B54F8677D}" type="slidenum"/>
          </a:p>
        </p:txBody>
      </p:sp>
    </p:spTree>
  </p:cSld>
  <p:clrMapOvr>
    <a:masterClrMapping/>
  </p:clrMapOvr>
  <p:transitio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2.png"/></Relationships>

</file>

<file path=ppt/theme/_rels/theme2.xml.rels><?xml version="1.0" encoding="UTF-8" standalone="yes"?><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